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78" r:id="rId6"/>
    <p:sldId id="257" r:id="rId7"/>
    <p:sldId id="302" r:id="rId8"/>
    <p:sldId id="280" r:id="rId9"/>
    <p:sldId id="301" r:id="rId10"/>
    <p:sldId id="264" r:id="rId11"/>
    <p:sldId id="266" r:id="rId12"/>
    <p:sldId id="303" r:id="rId13"/>
    <p:sldId id="267" r:id="rId14"/>
    <p:sldId id="281" r:id="rId15"/>
    <p:sldId id="271" r:id="rId16"/>
    <p:sldId id="282" r:id="rId17"/>
    <p:sldId id="269" r:id="rId18"/>
    <p:sldId id="283" r:id="rId19"/>
    <p:sldId id="284" r:id="rId20"/>
    <p:sldId id="270" r:id="rId21"/>
    <p:sldId id="285" r:id="rId22"/>
    <p:sldId id="286" r:id="rId23"/>
    <p:sldId id="274" r:id="rId24"/>
    <p:sldId id="287" r:id="rId25"/>
    <p:sldId id="289" r:id="rId26"/>
    <p:sldId id="290" r:id="rId27"/>
    <p:sldId id="291" r:id="rId28"/>
    <p:sldId id="293" r:id="rId29"/>
    <p:sldId id="294" r:id="rId30"/>
    <p:sldId id="295" r:id="rId31"/>
    <p:sldId id="296" r:id="rId32"/>
    <p:sldId id="298" r:id="rId33"/>
    <p:sldId id="299" r:id="rId34"/>
    <p:sldId id="277" r:id="rId3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25406"/>
    <a:srgbClr val="F78D21"/>
    <a:srgbClr val="FEF4E0"/>
    <a:srgbClr val="77787A"/>
    <a:srgbClr val="EFF0F5"/>
    <a:srgbClr val="FBCD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99"/>
  </p:normalViewPr>
  <p:slideViewPr>
    <p:cSldViewPr snapToGrid="0">
      <p:cViewPr varScale="1">
        <p:scale>
          <a:sx n="115" d="100"/>
          <a:sy n="115" d="100"/>
        </p:scale>
        <p:origin x="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36F676-C20B-FEB3-7FD2-6B5EE9726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4C88712-F5CE-9ADD-BEA8-E2784983A9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B8BB38C-10E8-727D-4713-F8769AFE6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5DB47-7FC7-184C-A143-0833F5DEA0E1}" type="datetimeFigureOut">
              <a:rPr lang="pl-PL" smtClean="0"/>
              <a:t>9.04.2025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EEFB21D-A1E2-ECD8-8ECE-EED29A1C7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7F01897-CAE8-DD5B-6C57-4545702C8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449C-615D-B24B-8083-86426E28845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89082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8888D2E-DEBE-8C94-6676-BA4670061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D9957C2D-1D9D-BA51-2446-5FCD93658C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94C878C-1C06-FB59-7147-9AA4895F3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5DB47-7FC7-184C-A143-0833F5DEA0E1}" type="datetimeFigureOut">
              <a:rPr lang="pl-PL" smtClean="0"/>
              <a:t>9.04.2025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001A7E7-F9BC-2138-7479-CB9233F86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2AA07EC-165E-455E-A86F-585AD9E4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449C-615D-B24B-8083-86426E28845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3755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677CD297-26D9-219A-E507-362489B1E3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6F1EAEE0-2C55-D370-1272-29C238B61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27777EB-F97E-A3B3-BD75-798E56F5B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5DB47-7FC7-184C-A143-0833F5DEA0E1}" type="datetimeFigureOut">
              <a:rPr lang="pl-PL" smtClean="0"/>
              <a:t>9.04.2025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C124AA4-EF0F-1333-9CBA-92BF637E6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4EB095F-C0EF-640C-59F0-2F97C7455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449C-615D-B24B-8083-86426E28845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1919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D373FB-0755-E697-2E58-3136AA079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ECCF4CA-0848-9578-E673-BA60BCC47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835E0FD-BAEB-60B0-55BE-2FC815DE3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5DB47-7FC7-184C-A143-0833F5DEA0E1}" type="datetimeFigureOut">
              <a:rPr lang="pl-PL" smtClean="0"/>
              <a:t>9.04.2025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E819360-73C7-E637-7591-6AD6EAC35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31A3400-0524-5C5D-874B-8DD289411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449C-615D-B24B-8083-86426E28845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4830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B52C54-50E7-373D-5065-F181F8BA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C6414A3-35D2-FF69-8B98-3AC51B3F0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473D4D4-C006-9CDC-C1BF-8B3781E84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5DB47-7FC7-184C-A143-0833F5DEA0E1}" type="datetimeFigureOut">
              <a:rPr lang="pl-PL" smtClean="0"/>
              <a:t>9.04.2025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467D497-1F8F-0387-6246-BEB43FAE7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A38C7E5-DCAE-8334-1DB3-F03610F4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449C-615D-B24B-8083-86426E28845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21861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D98B6B6-516E-C484-2CA4-6D8BDCB9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085E1F4-3B29-16F9-E273-D50525C177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6C7EE032-D5C3-7806-7DCA-36D072DA5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69DD3E6-AF73-2AAD-EA87-C2599E5CA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5DB47-7FC7-184C-A143-0833F5DEA0E1}" type="datetimeFigureOut">
              <a:rPr lang="pl-PL" smtClean="0"/>
              <a:t>9.04.2025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8AE803EF-2CE8-7B47-8F1F-F329EC032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7A37946-A67C-23EA-969E-FCE71DA2D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449C-615D-B24B-8083-86426E28845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2921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996C49-8D8F-7F7D-808F-114EEA399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3DB4F57-C72F-CA85-BDE6-D0EEED668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16B719A-364B-97DB-A65E-4AF5D7A03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BDA9F6D-FE1E-A7C2-81E2-F3BC5D9796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B0F1A18-C186-B2C2-C2CE-76468F68FC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3B08C916-6765-3EBF-771A-43FCD76AA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5DB47-7FC7-184C-A143-0833F5DEA0E1}" type="datetimeFigureOut">
              <a:rPr lang="pl-PL" smtClean="0"/>
              <a:t>9.04.2025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C7815A02-B87F-31B8-C3E6-6E98BE0FB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7F469E58-1092-EB25-0CF8-AAB8F8464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449C-615D-B24B-8083-86426E28845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1374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4EB318-8AE3-8336-00FA-C5F3DFBD3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BCF2B8E8-EEA8-F15A-CEC0-E2268C9EB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5DB47-7FC7-184C-A143-0833F5DEA0E1}" type="datetimeFigureOut">
              <a:rPr lang="pl-PL" smtClean="0"/>
              <a:t>9.04.2025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88DA7066-B0B7-06A4-CC84-826EF3B42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919660AB-5BFC-FDB9-997E-E4E18803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449C-615D-B24B-8083-86426E28845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164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85EF40CF-3FBD-F190-6852-D2AD7D37D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5DB47-7FC7-184C-A143-0833F5DEA0E1}" type="datetimeFigureOut">
              <a:rPr lang="pl-PL" smtClean="0"/>
              <a:t>9.04.2025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BB8C09F-C5BF-2118-1E79-2029E8523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6C8259F-6D96-C2E5-7ADB-6A6840899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449C-615D-B24B-8083-86426E28845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3449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6E155B-4D38-4BD1-3E24-1C60680C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D80ECCA-5A13-3025-A1D5-A64D7019E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91CD641-8B37-82BD-E3F2-E0DFFFC2E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32D5976-7964-6E13-4865-80DB4A97C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5DB47-7FC7-184C-A143-0833F5DEA0E1}" type="datetimeFigureOut">
              <a:rPr lang="pl-PL" smtClean="0"/>
              <a:t>9.04.2025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2F17B08-F3B9-CA6E-AAC1-660505AEF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D1B703D-A913-9746-1A66-24F35A0D8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449C-615D-B24B-8083-86426E28845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39437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9D4EC5E-38B1-8402-55F6-6BD8591E4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C1B1696F-55CC-1F78-3D8E-782E4AAC31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FE362F5-5DF1-0B2E-8AB6-A88D4D61B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B1A126A-1F35-DAAD-AD6E-6DAAB2093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5DB47-7FC7-184C-A143-0833F5DEA0E1}" type="datetimeFigureOut">
              <a:rPr lang="pl-PL" smtClean="0"/>
              <a:t>9.04.2025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7B9757A-2607-651F-9655-F268F73B8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947AE2F-50B5-8F44-AE56-52FE0E6C7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E449C-615D-B24B-8083-86426E28845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3139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14C76945-B4FF-36D3-EC13-3D0467E86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6479B72-1A11-DF30-9B2A-0DD05690E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F8CDDCA-4BFD-7D66-49C5-65AE21E5B3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65DB47-7FC7-184C-A143-0833F5DEA0E1}" type="datetimeFigureOut">
              <a:rPr lang="pl-PL" smtClean="0"/>
              <a:t>9.04.2025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7D6E120-50F7-70F8-6908-50CEB531B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60B847B-0D68-6388-7969-7A2AD0883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CE449C-615D-B24B-8083-86426E28845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2001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54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D6472AD-9172-D290-6608-353B54E31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53015" y="613226"/>
            <a:ext cx="9144000" cy="1043854"/>
          </a:xfrm>
        </p:spPr>
        <p:txBody>
          <a:bodyPr/>
          <a:lstStyle/>
          <a:p>
            <a:r>
              <a:rPr lang="pl-PL" dirty="0">
                <a:solidFill>
                  <a:srgbClr val="FEF4E0"/>
                </a:solidFill>
              </a:rPr>
              <a:t>Engineering </a:t>
            </a:r>
            <a:r>
              <a:rPr lang="pl-PL" dirty="0" err="1">
                <a:solidFill>
                  <a:srgbClr val="FEF4E0"/>
                </a:solidFill>
              </a:rPr>
              <a:t>thesis</a:t>
            </a:r>
            <a:endParaRPr lang="pl-PL" dirty="0">
              <a:solidFill>
                <a:srgbClr val="FEF4E0"/>
              </a:solidFill>
            </a:endParaRP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E0AED050-390E-31ED-47D2-D97F8A924483}"/>
              </a:ext>
            </a:extLst>
          </p:cNvPr>
          <p:cNvSpPr txBox="1"/>
          <p:nvPr/>
        </p:nvSpPr>
        <p:spPr>
          <a:xfrm>
            <a:off x="513601" y="3902805"/>
            <a:ext cx="220425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dirty="0">
                <a:solidFill>
                  <a:srgbClr val="FEF4E0"/>
                </a:solidFill>
              </a:rPr>
              <a:t>Promotor</a:t>
            </a:r>
            <a:endParaRPr lang="pl-PL" dirty="0">
              <a:solidFill>
                <a:srgbClr val="FEF4E0"/>
              </a:solidFill>
            </a:endParaRPr>
          </a:p>
          <a:p>
            <a:r>
              <a:rPr lang="pl-PL" dirty="0">
                <a:solidFill>
                  <a:srgbClr val="FEF4E0"/>
                </a:solidFill>
              </a:rPr>
              <a:t>dr inż. Damian Grela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E6C24C9F-D024-DB01-842B-6AA48264858A}"/>
              </a:ext>
            </a:extLst>
          </p:cNvPr>
          <p:cNvSpPr txBox="1"/>
          <p:nvPr/>
        </p:nvSpPr>
        <p:spPr>
          <a:xfrm>
            <a:off x="513601" y="2455731"/>
            <a:ext cx="2800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dirty="0">
                <a:solidFill>
                  <a:srgbClr val="FEF4E0"/>
                </a:solidFill>
              </a:rPr>
              <a:t>Autor</a:t>
            </a:r>
          </a:p>
          <a:p>
            <a:r>
              <a:rPr lang="pl-PL" sz="2400" b="1" dirty="0">
                <a:solidFill>
                  <a:srgbClr val="FEF4E0"/>
                </a:solidFill>
              </a:rPr>
              <a:t>Bartosz Szarłowicz</a:t>
            </a:r>
          </a:p>
        </p:txBody>
      </p:sp>
      <p:sp>
        <p:nvSpPr>
          <p:cNvPr id="16" name="Podtytuł 2">
            <a:extLst>
              <a:ext uri="{FF2B5EF4-FFF2-40B4-BE49-F238E27FC236}">
                <a16:creationId xmlns:a16="http://schemas.microsoft.com/office/drawing/2014/main" id="{2D61EF75-FB36-316F-62B8-3CAF83F9595E}"/>
              </a:ext>
            </a:extLst>
          </p:cNvPr>
          <p:cNvSpPr txBox="1">
            <a:spLocks/>
          </p:cNvSpPr>
          <p:nvPr/>
        </p:nvSpPr>
        <p:spPr>
          <a:xfrm>
            <a:off x="387477" y="1556206"/>
            <a:ext cx="10976544" cy="832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sz="2800" b="1" dirty="0">
                <a:solidFill>
                  <a:srgbClr val="FEF4E0"/>
                </a:solidFill>
              </a:rPr>
              <a:t>Platform for </a:t>
            </a:r>
            <a:r>
              <a:rPr lang="pl-PL" sz="2800" b="1" dirty="0" err="1">
                <a:solidFill>
                  <a:srgbClr val="FEF4E0"/>
                </a:solidFill>
              </a:rPr>
              <a:t>Effective</a:t>
            </a:r>
            <a:r>
              <a:rPr lang="pl-PL" sz="2800" b="1" dirty="0">
                <a:solidFill>
                  <a:srgbClr val="FEF4E0"/>
                </a:solidFill>
              </a:rPr>
              <a:t> Management of </a:t>
            </a:r>
            <a:r>
              <a:rPr lang="pl-PL" sz="2800" b="1" dirty="0" err="1">
                <a:solidFill>
                  <a:srgbClr val="FEF4E0"/>
                </a:solidFill>
              </a:rPr>
              <a:t>Extracurricular</a:t>
            </a:r>
            <a:r>
              <a:rPr lang="pl-PL" sz="2800" b="1" dirty="0">
                <a:solidFill>
                  <a:srgbClr val="FEF4E0"/>
                </a:solidFill>
              </a:rPr>
              <a:t> </a:t>
            </a:r>
            <a:r>
              <a:rPr lang="pl-PL" sz="2800" b="1" dirty="0" err="1">
                <a:solidFill>
                  <a:srgbClr val="FEF4E0"/>
                </a:solidFill>
              </a:rPr>
              <a:t>Activities</a:t>
            </a:r>
            <a:endParaRPr lang="pl-PL" sz="2800" b="1" dirty="0">
              <a:solidFill>
                <a:srgbClr val="FEF4E0"/>
              </a:solidFill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814E0A92-25B4-E2CB-6ED7-C7734F275FA8}"/>
              </a:ext>
            </a:extLst>
          </p:cNvPr>
          <p:cNvSpPr txBox="1"/>
          <p:nvPr/>
        </p:nvSpPr>
        <p:spPr>
          <a:xfrm>
            <a:off x="513601" y="5580711"/>
            <a:ext cx="498296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600" dirty="0">
                <a:solidFill>
                  <a:srgbClr val="FEF4E0"/>
                </a:solidFill>
              </a:rPr>
              <a:t>Politechnika Krakowska im. Tadeusza Kościuszki</a:t>
            </a:r>
          </a:p>
          <a:p>
            <a:r>
              <a:rPr lang="pl-PL" sz="1600" dirty="0">
                <a:solidFill>
                  <a:srgbClr val="FEF4E0"/>
                </a:solidFill>
              </a:rPr>
              <a:t>Wydział Inżynierii Elektrycznej i Komputerowej</a:t>
            </a:r>
          </a:p>
          <a:p>
            <a:r>
              <a:rPr lang="pl-PL" sz="1600" dirty="0">
                <a:solidFill>
                  <a:srgbClr val="FEF4E0"/>
                </a:solidFill>
              </a:rPr>
              <a:t>Katedra Automatyki i Informatyki E-1</a:t>
            </a:r>
          </a:p>
          <a:p>
            <a:endParaRPr lang="pl-PL" sz="1600" dirty="0">
              <a:solidFill>
                <a:srgbClr val="FEF4E0"/>
              </a:solidFill>
            </a:endParaRPr>
          </a:p>
          <a:p>
            <a:endParaRPr lang="pl-PL" sz="1600" dirty="0">
              <a:solidFill>
                <a:srgbClr val="FEF4E0"/>
              </a:solidFill>
            </a:endParaRP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98AFF35C-208A-9F42-861E-2C210B2DC259}"/>
              </a:ext>
            </a:extLst>
          </p:cNvPr>
          <p:cNvSpPr/>
          <p:nvPr/>
        </p:nvSpPr>
        <p:spPr>
          <a:xfrm>
            <a:off x="10184860" y="749030"/>
            <a:ext cx="1468876" cy="797668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5" name="Obiekt 4">
            <a:extLst>
              <a:ext uri="{FF2B5EF4-FFF2-40B4-BE49-F238E27FC236}">
                <a16:creationId xmlns:a16="http://schemas.microsoft.com/office/drawing/2014/main" id="{552DCC38-925A-913E-3AED-7F89093DB9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631104"/>
              </p:ext>
            </p:extLst>
          </p:nvPr>
        </p:nvGraphicFramePr>
        <p:xfrm>
          <a:off x="10280124" y="843053"/>
          <a:ext cx="558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14400" imgH="914400" progId="CorelDRAW.Graphic.9">
                  <p:embed/>
                </p:oleObj>
              </mc:Choice>
              <mc:Fallback>
                <p:oleObj r:id="rId2" imgW="914400" imgH="914400" progId="CorelDRAW.Graphic.9">
                  <p:embed/>
                  <p:pic>
                    <p:nvPicPr>
                      <p:cNvPr id="22" name="Obiekt 21">
                        <a:extLst>
                          <a:ext uri="{FF2B5EF4-FFF2-40B4-BE49-F238E27FC236}">
                            <a16:creationId xmlns:a16="http://schemas.microsoft.com/office/drawing/2014/main" id="{552DCC38-925A-913E-3AED-7F89093DB9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0124" y="843053"/>
                        <a:ext cx="5588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1766597728" descr="sam-wieik">
            <a:extLst>
              <a:ext uri="{FF2B5EF4-FFF2-40B4-BE49-F238E27FC236}">
                <a16:creationId xmlns:a16="http://schemas.microsoft.com/office/drawing/2014/main" id="{0FCB9416-C457-841B-8177-7650D13A3A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9760" y="843053"/>
            <a:ext cx="540385" cy="58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6029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D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69AB3F-ABCB-2C57-8DC7-96CE0A700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E94A9ACA-4B1E-04E1-FE17-B9CA060F27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741"/>
          <a:stretch/>
        </p:blipFill>
        <p:spPr>
          <a:xfrm>
            <a:off x="0" y="397679"/>
            <a:ext cx="12192000" cy="5835853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E44A3D3B-5EAE-D8FA-9E73-DA299BF00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13" y="-4717"/>
            <a:ext cx="5908288" cy="1030629"/>
          </a:xfrm>
        </p:spPr>
        <p:txBody>
          <a:bodyPr>
            <a:normAutofit/>
          </a:bodyPr>
          <a:lstStyle/>
          <a:p>
            <a:r>
              <a:rPr lang="pl-PL" sz="2400" dirty="0">
                <a:solidFill>
                  <a:srgbClr val="F78D21"/>
                </a:solidFill>
              </a:rPr>
              <a:t>System Presentation</a:t>
            </a:r>
            <a:br>
              <a:rPr lang="pl-PL" sz="2400" dirty="0">
                <a:solidFill>
                  <a:srgbClr val="F78D21"/>
                </a:solidFill>
              </a:rPr>
            </a:br>
            <a:r>
              <a:rPr lang="pl-PL" sz="1600" dirty="0" err="1">
                <a:solidFill>
                  <a:srgbClr val="F78D21"/>
                </a:solidFill>
              </a:rPr>
              <a:t>Registration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page</a:t>
            </a:r>
            <a:endParaRPr lang="pl-PL" sz="2400" dirty="0">
              <a:solidFill>
                <a:srgbClr val="F78D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008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A4230B9F-CDCF-22DC-BFF6-5F62E4D0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12" y="-4717"/>
            <a:ext cx="6109009" cy="1030629"/>
          </a:xfrm>
        </p:spPr>
        <p:txBody>
          <a:bodyPr>
            <a:normAutofit/>
          </a:bodyPr>
          <a:lstStyle/>
          <a:p>
            <a:r>
              <a:rPr lang="pl-PL" sz="2400" dirty="0">
                <a:solidFill>
                  <a:srgbClr val="F78D21"/>
                </a:solidFill>
              </a:rPr>
              <a:t>System Presentation</a:t>
            </a:r>
            <a:br>
              <a:rPr lang="pl-PL" sz="2400" dirty="0">
                <a:solidFill>
                  <a:srgbClr val="F78D21"/>
                </a:solidFill>
              </a:rPr>
            </a:br>
            <a:r>
              <a:rPr lang="pl-PL" sz="1600" dirty="0" err="1">
                <a:solidFill>
                  <a:srgbClr val="F78D21"/>
                </a:solidFill>
              </a:rPr>
              <a:t>Emails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sent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during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registration</a:t>
            </a:r>
            <a:r>
              <a:rPr lang="pl-PL" sz="1600" dirty="0">
                <a:solidFill>
                  <a:srgbClr val="F78D21"/>
                </a:solidFill>
              </a:rPr>
              <a:t>/</a:t>
            </a:r>
            <a:r>
              <a:rPr lang="pl-PL" sz="1600" dirty="0" err="1">
                <a:solidFill>
                  <a:srgbClr val="F78D21"/>
                </a:solidFill>
              </a:rPr>
              <a:t>password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recovery</a:t>
            </a:r>
            <a:endParaRPr lang="pl-PL" sz="2400" dirty="0">
              <a:solidFill>
                <a:srgbClr val="F78D21"/>
              </a:solidFill>
            </a:endParaRPr>
          </a:p>
        </p:txBody>
      </p:sp>
      <p:pic>
        <p:nvPicPr>
          <p:cNvPr id="5" name="Obraz 4" descr="Obraz zawierający tekst, zrzut ekranu, Czcionka, wizytówka&#10;&#10;Opis wygenerowany automatycznie">
            <a:extLst>
              <a:ext uri="{FF2B5EF4-FFF2-40B4-BE49-F238E27FC236}">
                <a16:creationId xmlns:a16="http://schemas.microsoft.com/office/drawing/2014/main" id="{B17F92A6-F303-DFFD-4940-A79C83DAA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42" y="1658124"/>
            <a:ext cx="4781953" cy="286647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Obraz 5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A27734D0-0826-DE58-AEDE-7E6AE8094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5"/>
          <a:stretch/>
        </p:blipFill>
        <p:spPr bwMode="auto">
          <a:xfrm>
            <a:off x="5849862" y="1658124"/>
            <a:ext cx="6034072" cy="286647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CAB592D5-5AF3-8584-CDB3-A667C2ABB1C2}"/>
              </a:ext>
            </a:extLst>
          </p:cNvPr>
          <p:cNvSpPr txBox="1"/>
          <p:nvPr/>
        </p:nvSpPr>
        <p:spPr>
          <a:xfrm>
            <a:off x="5784218" y="4532950"/>
            <a:ext cx="6099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pl-PL" sz="1200" kern="1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tos Display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Wiadomość mailowa zawierająca instrukcje dotyczące przywrócenia hasła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B29E8EFB-FBAA-17BC-4979-E92F72CDE3BC}"/>
              </a:ext>
            </a:extLst>
          </p:cNvPr>
          <p:cNvSpPr txBox="1"/>
          <p:nvPr/>
        </p:nvSpPr>
        <p:spPr>
          <a:xfrm>
            <a:off x="-3716" y="4532949"/>
            <a:ext cx="6099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pl-PL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tos Display" panose="020B0004020202020204" pitchFamily="34" charset="0"/>
                <a:ea typeface="Aptos" panose="020B0004020202020204" pitchFamily="34" charset="0"/>
              </a:rPr>
              <a:t>Wiadomość mailowa zawierająca link aktywacyjny</a:t>
            </a:r>
            <a:r>
              <a:rPr lang="pl-PL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tos Display" panose="020B0004020202020204" pitchFamily="34" charset="0"/>
              </a:rPr>
              <a:t> </a:t>
            </a:r>
            <a:endParaRPr lang="pl-PL" sz="1200" kern="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ptos Display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416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7A760D-6944-6C41-C9EF-25F006653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DFCBA4-6DE8-D6C0-02E4-DF76BD789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13" y="-4717"/>
            <a:ext cx="5908288" cy="1030629"/>
          </a:xfrm>
        </p:spPr>
        <p:txBody>
          <a:bodyPr>
            <a:normAutofit/>
          </a:bodyPr>
          <a:lstStyle/>
          <a:p>
            <a:r>
              <a:rPr lang="pl-PL" sz="2400" dirty="0">
                <a:solidFill>
                  <a:srgbClr val="F78D21"/>
                </a:solidFill>
              </a:rPr>
              <a:t>System Presentation</a:t>
            </a:r>
            <a:br>
              <a:rPr lang="pl-PL" sz="2400" dirty="0">
                <a:solidFill>
                  <a:srgbClr val="F78D21"/>
                </a:solidFill>
              </a:rPr>
            </a:br>
            <a:r>
              <a:rPr lang="pl-PL" sz="1600" dirty="0" err="1">
                <a:solidFill>
                  <a:srgbClr val="F78D21"/>
                </a:solidFill>
              </a:rPr>
              <a:t>Teacher’s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account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dashboard</a:t>
            </a:r>
            <a:endParaRPr lang="pl-PL" sz="2400" dirty="0">
              <a:solidFill>
                <a:srgbClr val="F78D21"/>
              </a:solidFill>
            </a:endParaRP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9D2A892F-480E-FF07-E3DE-7DD7C912E163}"/>
              </a:ext>
            </a:extLst>
          </p:cNvPr>
          <p:cNvSpPr txBox="1">
            <a:spLocks/>
          </p:cNvSpPr>
          <p:nvPr/>
        </p:nvSpPr>
        <p:spPr>
          <a:xfrm>
            <a:off x="9796344" y="399085"/>
            <a:ext cx="1825084" cy="626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rgbClr val="F78D21"/>
                </a:solidFill>
              </a:rPr>
              <a:t>TEACHER’S ACCOUNT</a:t>
            </a:r>
          </a:p>
        </p:txBody>
      </p:sp>
      <p:pic>
        <p:nvPicPr>
          <p:cNvPr id="7" name="Obraz 6" descr="Obraz zawierający tekst, zrzut ekranu, Strona internetowa, oprogramowanie&#10;&#10;Opis wygenerowany automatycznie">
            <a:extLst>
              <a:ext uri="{FF2B5EF4-FFF2-40B4-BE49-F238E27FC236}">
                <a16:creationId xmlns:a16="http://schemas.microsoft.com/office/drawing/2014/main" id="{7746546D-EAAB-7402-248B-B0DC46B3EA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22"/>
          <a:stretch/>
        </p:blipFill>
        <p:spPr>
          <a:xfrm>
            <a:off x="492512" y="800599"/>
            <a:ext cx="11301257" cy="557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96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BC88A9-F1D2-6093-B2BE-3889C49BC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70F5276-6C56-C75C-A8E7-63A186C4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13" y="-4717"/>
            <a:ext cx="5908288" cy="1030629"/>
          </a:xfrm>
        </p:spPr>
        <p:txBody>
          <a:bodyPr>
            <a:normAutofit/>
          </a:bodyPr>
          <a:lstStyle/>
          <a:p>
            <a:r>
              <a:rPr lang="pl-PL" sz="2400" dirty="0">
                <a:solidFill>
                  <a:srgbClr val="F78D21"/>
                </a:solidFill>
              </a:rPr>
              <a:t>System Presentation</a:t>
            </a:r>
            <a:br>
              <a:rPr lang="pl-PL" sz="2400" dirty="0">
                <a:solidFill>
                  <a:srgbClr val="F78D21"/>
                </a:solidFill>
              </a:rPr>
            </a:br>
            <a:r>
              <a:rPr lang="pl-PL" sz="1600" dirty="0">
                <a:solidFill>
                  <a:srgbClr val="F78D21"/>
                </a:solidFill>
              </a:rPr>
              <a:t>List of </a:t>
            </a:r>
            <a:r>
              <a:rPr lang="pl-PL" sz="1600" dirty="0" err="1">
                <a:solidFill>
                  <a:srgbClr val="F78D21"/>
                </a:solidFill>
              </a:rPr>
              <a:t>students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assigned</a:t>
            </a:r>
            <a:r>
              <a:rPr lang="pl-PL" sz="1600" dirty="0">
                <a:solidFill>
                  <a:srgbClr val="F78D21"/>
                </a:solidFill>
              </a:rPr>
              <a:t> to the </a:t>
            </a:r>
            <a:r>
              <a:rPr lang="pl-PL" sz="1600" dirty="0" err="1">
                <a:solidFill>
                  <a:srgbClr val="F78D21"/>
                </a:solidFill>
              </a:rPr>
              <a:t>teacher</a:t>
            </a:r>
            <a:endParaRPr lang="pl-PL" sz="2400" dirty="0">
              <a:solidFill>
                <a:srgbClr val="F78D21"/>
              </a:solidFill>
            </a:endParaRP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EE6A3E2D-6EFB-CEC9-2ADE-858ED6179F00}"/>
              </a:ext>
            </a:extLst>
          </p:cNvPr>
          <p:cNvSpPr txBox="1">
            <a:spLocks/>
          </p:cNvSpPr>
          <p:nvPr/>
        </p:nvSpPr>
        <p:spPr>
          <a:xfrm>
            <a:off x="9796344" y="399085"/>
            <a:ext cx="1825084" cy="626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rgbClr val="F78D21"/>
                </a:solidFill>
              </a:rPr>
              <a:t>TEACHER’S ACCOUNT</a:t>
            </a:r>
          </a:p>
        </p:txBody>
      </p:sp>
      <p:pic>
        <p:nvPicPr>
          <p:cNvPr id="7" name="Obraz 6" descr="Obraz zawierający tekst, zrzut ekranu, numer&#10;&#10;Opis wygenerowany automatycznie">
            <a:extLst>
              <a:ext uri="{FF2B5EF4-FFF2-40B4-BE49-F238E27FC236}">
                <a16:creationId xmlns:a16="http://schemas.microsoft.com/office/drawing/2014/main" id="{1F2DD58D-9DD5-8E6E-2E72-B635CCF9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625"/>
          <a:stretch/>
        </p:blipFill>
        <p:spPr>
          <a:xfrm>
            <a:off x="492513" y="811752"/>
            <a:ext cx="11256712" cy="55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43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787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80C167-88B9-3557-647E-72EB94E5B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DBB84350-FDCE-AED7-75BA-397123F867C5}"/>
              </a:ext>
            </a:extLst>
          </p:cNvPr>
          <p:cNvSpPr txBox="1">
            <a:spLocks/>
          </p:cNvSpPr>
          <p:nvPr/>
        </p:nvSpPr>
        <p:spPr>
          <a:xfrm>
            <a:off x="9796344" y="399085"/>
            <a:ext cx="1825084" cy="626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rgbClr val="F78D21"/>
                </a:solidFill>
              </a:rPr>
              <a:t>TEACHER’S ACCOUNT</a:t>
            </a:r>
          </a:p>
        </p:txBody>
      </p:sp>
      <p:pic>
        <p:nvPicPr>
          <p:cNvPr id="8" name="Obraz 7" descr="Obraz zawierający oprogramowanie, zrzut ekranu, Oprogramowanie multimedialne, Ikona komputerowa&#10;&#10;Opis wygenerowany automatycznie">
            <a:extLst>
              <a:ext uri="{FF2B5EF4-FFF2-40B4-BE49-F238E27FC236}">
                <a16:creationId xmlns:a16="http://schemas.microsoft.com/office/drawing/2014/main" id="{7F044A15-36D4-D9B8-C97E-2B2A6D2234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1" r="719" b="1683"/>
          <a:stretch/>
        </p:blipFill>
        <p:spPr>
          <a:xfrm>
            <a:off x="570572" y="855612"/>
            <a:ext cx="10970940" cy="5478281"/>
          </a:xfrm>
          <a:prstGeom prst="rect">
            <a:avLst/>
          </a:prstGeom>
        </p:spPr>
      </p:pic>
      <p:sp>
        <p:nvSpPr>
          <p:cNvPr id="3" name="Tytuł 1">
            <a:extLst>
              <a:ext uri="{FF2B5EF4-FFF2-40B4-BE49-F238E27FC236}">
                <a16:creationId xmlns:a16="http://schemas.microsoft.com/office/drawing/2014/main" id="{48652501-955D-7B8C-8CA5-3F651ED51B9F}"/>
              </a:ext>
            </a:extLst>
          </p:cNvPr>
          <p:cNvSpPr txBox="1">
            <a:spLocks/>
          </p:cNvSpPr>
          <p:nvPr/>
        </p:nvSpPr>
        <p:spPr>
          <a:xfrm>
            <a:off x="570572" y="8792"/>
            <a:ext cx="5908288" cy="1030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400" dirty="0">
                <a:solidFill>
                  <a:srgbClr val="F78D21"/>
                </a:solidFill>
              </a:rPr>
              <a:t>System Presentation</a:t>
            </a:r>
            <a:br>
              <a:rPr lang="pl-PL" sz="2400" dirty="0">
                <a:solidFill>
                  <a:srgbClr val="F78D21"/>
                </a:solidFill>
              </a:rPr>
            </a:br>
            <a:r>
              <a:rPr lang="pl-PL" sz="1600" dirty="0" err="1">
                <a:solidFill>
                  <a:srgbClr val="F78D21"/>
                </a:solidFill>
              </a:rPr>
              <a:t>Adding</a:t>
            </a:r>
            <a:r>
              <a:rPr lang="pl-PL" sz="1600" dirty="0">
                <a:solidFill>
                  <a:srgbClr val="F78D21"/>
                </a:solidFill>
              </a:rPr>
              <a:t> a </a:t>
            </a:r>
            <a:r>
              <a:rPr lang="pl-PL" sz="1600" dirty="0" err="1">
                <a:solidFill>
                  <a:srgbClr val="F78D21"/>
                </a:solidFill>
              </a:rPr>
              <a:t>new</a:t>
            </a:r>
            <a:r>
              <a:rPr lang="pl-PL" sz="1600" dirty="0">
                <a:solidFill>
                  <a:srgbClr val="F78D21"/>
                </a:solidFill>
              </a:rPr>
              <a:t> student</a:t>
            </a:r>
            <a:endParaRPr lang="pl-PL" sz="2400" dirty="0">
              <a:solidFill>
                <a:srgbClr val="F78D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950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6D4AF-456C-8BAD-8974-0B43C97A4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63922591-2549-F527-2466-B95BA5822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12" y="-4717"/>
            <a:ext cx="6109009" cy="1030629"/>
          </a:xfrm>
        </p:spPr>
        <p:txBody>
          <a:bodyPr>
            <a:normAutofit/>
          </a:bodyPr>
          <a:lstStyle/>
          <a:p>
            <a:r>
              <a:rPr lang="pl-PL" sz="2400" dirty="0">
                <a:solidFill>
                  <a:srgbClr val="F78D21"/>
                </a:solidFill>
              </a:rPr>
              <a:t>System Presentation</a:t>
            </a:r>
            <a:br>
              <a:rPr lang="pl-PL" sz="2400" dirty="0">
                <a:solidFill>
                  <a:srgbClr val="F78D21"/>
                </a:solidFill>
              </a:rPr>
            </a:br>
            <a:r>
              <a:rPr lang="pl-PL" sz="1600" dirty="0" err="1">
                <a:solidFill>
                  <a:srgbClr val="F78D21"/>
                </a:solidFill>
              </a:rPr>
              <a:t>Emails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sent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after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adding</a:t>
            </a:r>
            <a:r>
              <a:rPr lang="pl-PL" sz="1600" dirty="0">
                <a:solidFill>
                  <a:srgbClr val="F78D21"/>
                </a:solidFill>
              </a:rPr>
              <a:t> a </a:t>
            </a:r>
            <a:r>
              <a:rPr lang="pl-PL" sz="1600" dirty="0" err="1">
                <a:solidFill>
                  <a:srgbClr val="F78D21"/>
                </a:solidFill>
              </a:rPr>
              <a:t>new</a:t>
            </a:r>
            <a:r>
              <a:rPr lang="pl-PL" sz="1600" dirty="0">
                <a:solidFill>
                  <a:srgbClr val="F78D21"/>
                </a:solidFill>
              </a:rPr>
              <a:t> student to the system</a:t>
            </a:r>
            <a:endParaRPr lang="pl-PL" sz="2400" dirty="0">
              <a:solidFill>
                <a:srgbClr val="F78D21"/>
              </a:solidFill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23FD7234-296E-ADAA-0546-F5978D597A7A}"/>
              </a:ext>
            </a:extLst>
          </p:cNvPr>
          <p:cNvSpPr txBox="1"/>
          <p:nvPr/>
        </p:nvSpPr>
        <p:spPr>
          <a:xfrm>
            <a:off x="5784218" y="4532950"/>
            <a:ext cx="6099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pl-PL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tos Display" panose="020B0004020202020204" pitchFamily="34" charset="0"/>
                <a:ea typeface="Aptos" panose="020B0004020202020204" pitchFamily="34" charset="0"/>
              </a:rPr>
              <a:t>Wiadomość mailowa zawierająca tymczasowe, automatycznie wygenerowane hasło</a:t>
            </a:r>
            <a:r>
              <a:rPr lang="pl-PL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tos Display" panose="020B0004020202020204" pitchFamily="34" charset="0"/>
              </a:rPr>
              <a:t> </a:t>
            </a:r>
            <a:endParaRPr lang="pl-PL" sz="1200" kern="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ptos Display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6652FC5E-2DBF-13B2-DB46-4EECA6910E77}"/>
              </a:ext>
            </a:extLst>
          </p:cNvPr>
          <p:cNvSpPr txBox="1"/>
          <p:nvPr/>
        </p:nvSpPr>
        <p:spPr>
          <a:xfrm>
            <a:off x="-3716" y="4532949"/>
            <a:ext cx="60997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pl-PL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tos Display" panose="020B0004020202020204" pitchFamily="34" charset="0"/>
                <a:ea typeface="Aptos" panose="020B0004020202020204" pitchFamily="34" charset="0"/>
              </a:rPr>
              <a:t>Wiadomość mailowa zawierająca link aktywacyjny</a:t>
            </a:r>
            <a:r>
              <a:rPr lang="pl-PL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tos Display" panose="020B0004020202020204" pitchFamily="34" charset="0"/>
              </a:rPr>
              <a:t> </a:t>
            </a:r>
            <a:endParaRPr lang="pl-PL" sz="1200" kern="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ptos Display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Obraz 1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8A27D90D-27E3-325A-FB85-34C11ED6A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36" y="1414707"/>
            <a:ext cx="4967380" cy="303463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3" name="Obraz 2" descr="Obraz zawierający tekst, zrzut ekranu, Czcionka, wizytówka&#10;&#10;Opis wygenerowany automatycznie">
            <a:extLst>
              <a:ext uri="{FF2B5EF4-FFF2-40B4-BE49-F238E27FC236}">
                <a16:creationId xmlns:a16="http://schemas.microsoft.com/office/drawing/2014/main" id="{42D8CF18-4860-DDE2-94C1-0D92F1256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315" y="1414707"/>
            <a:ext cx="5077522" cy="305170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74245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787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7929C5-C770-AF9C-E7D0-8C315D764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AAA4B8F-B379-863E-A478-550BBC10B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13" y="-4717"/>
            <a:ext cx="5908288" cy="1030629"/>
          </a:xfrm>
        </p:spPr>
        <p:txBody>
          <a:bodyPr>
            <a:normAutofit/>
          </a:bodyPr>
          <a:lstStyle/>
          <a:p>
            <a:r>
              <a:rPr lang="pl-PL" sz="2400" dirty="0">
                <a:solidFill>
                  <a:srgbClr val="F78D21"/>
                </a:solidFill>
              </a:rPr>
              <a:t>System Presentation</a:t>
            </a:r>
            <a:br>
              <a:rPr lang="pl-PL" sz="2400" dirty="0">
                <a:solidFill>
                  <a:srgbClr val="F78D21"/>
                </a:solidFill>
              </a:rPr>
            </a:br>
            <a:r>
              <a:rPr lang="pl-PL" sz="1600" dirty="0" err="1">
                <a:solidFill>
                  <a:srgbClr val="F78D21"/>
                </a:solidFill>
              </a:rPr>
              <a:t>Completing</a:t>
            </a:r>
            <a:r>
              <a:rPr lang="pl-PL" sz="1600" dirty="0">
                <a:solidFill>
                  <a:srgbClr val="F78D21"/>
                </a:solidFill>
              </a:rPr>
              <a:t> the </a:t>
            </a:r>
            <a:r>
              <a:rPr lang="pl-PL" sz="1600" dirty="0" err="1">
                <a:solidFill>
                  <a:srgbClr val="F78D21"/>
                </a:solidFill>
              </a:rPr>
              <a:t>detailed</a:t>
            </a:r>
            <a:r>
              <a:rPr lang="pl-PL" sz="1600" dirty="0">
                <a:solidFill>
                  <a:srgbClr val="F78D21"/>
                </a:solidFill>
              </a:rPr>
              <a:t> student </a:t>
            </a:r>
            <a:r>
              <a:rPr lang="pl-PL" sz="1600" dirty="0" err="1">
                <a:solidFill>
                  <a:srgbClr val="F78D21"/>
                </a:solidFill>
              </a:rPr>
              <a:t>information</a:t>
            </a:r>
            <a:endParaRPr lang="pl-PL" sz="2400" dirty="0">
              <a:solidFill>
                <a:srgbClr val="F78D21"/>
              </a:solidFill>
            </a:endParaRP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7DEC368D-B014-DB65-0CAA-73FDB7E4704D}"/>
              </a:ext>
            </a:extLst>
          </p:cNvPr>
          <p:cNvSpPr txBox="1">
            <a:spLocks/>
          </p:cNvSpPr>
          <p:nvPr/>
        </p:nvSpPr>
        <p:spPr>
          <a:xfrm>
            <a:off x="9796344" y="399085"/>
            <a:ext cx="1825084" cy="626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rgbClr val="F78D21"/>
                </a:solidFill>
              </a:rPr>
              <a:t>TEACHER’S ACCOUNT</a:t>
            </a:r>
          </a:p>
        </p:txBody>
      </p:sp>
      <p:pic>
        <p:nvPicPr>
          <p:cNvPr id="7" name="Obraz 6" descr="Obraz zawierający oprogramowanie, zrzut ekranu, tekst, Oprogramowanie multimedialne&#10;&#10;Opis wygenerowany automatycznie">
            <a:extLst>
              <a:ext uri="{FF2B5EF4-FFF2-40B4-BE49-F238E27FC236}">
                <a16:creationId xmlns:a16="http://schemas.microsoft.com/office/drawing/2014/main" id="{F354B120-23E2-D821-84F7-3668BD5C6C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9" r="347" b="1837"/>
          <a:stretch/>
        </p:blipFill>
        <p:spPr>
          <a:xfrm>
            <a:off x="570573" y="867506"/>
            <a:ext cx="11050856" cy="548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34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BDAB92-2D1F-9D55-D734-2D3E2C0F3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707A06-0E78-E675-7444-270C607BA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13" y="-4717"/>
            <a:ext cx="5908288" cy="1030629"/>
          </a:xfrm>
        </p:spPr>
        <p:txBody>
          <a:bodyPr>
            <a:normAutofit/>
          </a:bodyPr>
          <a:lstStyle/>
          <a:p>
            <a:r>
              <a:rPr lang="pl-PL" sz="2400" dirty="0">
                <a:solidFill>
                  <a:srgbClr val="F78D21"/>
                </a:solidFill>
              </a:rPr>
              <a:t>System Presentation</a:t>
            </a:r>
            <a:br>
              <a:rPr lang="pl-PL" sz="2400" dirty="0">
                <a:solidFill>
                  <a:srgbClr val="F78D21"/>
                </a:solidFill>
              </a:rPr>
            </a:br>
            <a:r>
              <a:rPr lang="pl-PL" sz="1600" dirty="0" err="1">
                <a:solidFill>
                  <a:srgbClr val="F78D21"/>
                </a:solidFill>
              </a:rPr>
              <a:t>Teacher's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class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schedule</a:t>
            </a:r>
            <a:endParaRPr lang="pl-PL" sz="2400" dirty="0">
              <a:solidFill>
                <a:srgbClr val="F78D21"/>
              </a:solidFill>
            </a:endParaRP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A156D63C-67EA-09AF-029E-8C0B8E521446}"/>
              </a:ext>
            </a:extLst>
          </p:cNvPr>
          <p:cNvSpPr txBox="1">
            <a:spLocks/>
          </p:cNvSpPr>
          <p:nvPr/>
        </p:nvSpPr>
        <p:spPr>
          <a:xfrm>
            <a:off x="9796344" y="399085"/>
            <a:ext cx="1825084" cy="626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rgbClr val="F78D21"/>
                </a:solidFill>
              </a:rPr>
              <a:t>TEACHER’S ACCOUNT</a:t>
            </a:r>
          </a:p>
        </p:txBody>
      </p:sp>
      <p:pic>
        <p:nvPicPr>
          <p:cNvPr id="7" name="Obraz 6" descr="Obraz zawierający tekst, zrzut ekranu, numer, oprogramowanie&#10;&#10;Opis wygenerowany automatycznie">
            <a:extLst>
              <a:ext uri="{FF2B5EF4-FFF2-40B4-BE49-F238E27FC236}">
                <a16:creationId xmlns:a16="http://schemas.microsoft.com/office/drawing/2014/main" id="{B6947706-2C51-4CC5-3649-83451C72FA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621"/>
          <a:stretch/>
        </p:blipFill>
        <p:spPr>
          <a:xfrm>
            <a:off x="492512" y="811751"/>
            <a:ext cx="11278985" cy="555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10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787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08E75C-4A8A-40A8-4D7E-A540DC43A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F45BCB8-B2DB-0E16-AB5E-4E2CB243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13" y="-4717"/>
            <a:ext cx="5908288" cy="1030629"/>
          </a:xfrm>
        </p:spPr>
        <p:txBody>
          <a:bodyPr>
            <a:normAutofit/>
          </a:bodyPr>
          <a:lstStyle/>
          <a:p>
            <a:r>
              <a:rPr lang="pl-PL" sz="2400" dirty="0">
                <a:solidFill>
                  <a:srgbClr val="F78D21"/>
                </a:solidFill>
              </a:rPr>
              <a:t>System Presentation</a:t>
            </a:r>
            <a:br>
              <a:rPr lang="pl-PL" sz="2400" dirty="0">
                <a:solidFill>
                  <a:srgbClr val="F78D21"/>
                </a:solidFill>
              </a:rPr>
            </a:br>
            <a:r>
              <a:rPr lang="pl-PL" sz="1600" dirty="0" err="1">
                <a:solidFill>
                  <a:srgbClr val="F78D21"/>
                </a:solidFill>
              </a:rPr>
              <a:t>Scheduling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new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classes</a:t>
            </a:r>
            <a:endParaRPr lang="pl-PL" sz="2400" dirty="0">
              <a:solidFill>
                <a:srgbClr val="F78D21"/>
              </a:solidFill>
            </a:endParaRP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8935ECF6-27CC-7B90-DD54-7E0CA032A982}"/>
              </a:ext>
            </a:extLst>
          </p:cNvPr>
          <p:cNvSpPr txBox="1">
            <a:spLocks/>
          </p:cNvSpPr>
          <p:nvPr/>
        </p:nvSpPr>
        <p:spPr>
          <a:xfrm>
            <a:off x="9796344" y="399085"/>
            <a:ext cx="1825084" cy="626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rgbClr val="F78D21"/>
                </a:solidFill>
              </a:rPr>
              <a:t>TEACHER’S ACCOUNT</a:t>
            </a:r>
          </a:p>
        </p:txBody>
      </p:sp>
      <p:pic>
        <p:nvPicPr>
          <p:cNvPr id="9" name="Obraz 8" descr="Obraz zawierający zrzut ekranu, tekst, oprogramowanie, Oprogramowanie multimedialne&#10;&#10;Opis wygenerowany automatycznie">
            <a:extLst>
              <a:ext uri="{FF2B5EF4-FFF2-40B4-BE49-F238E27FC236}">
                <a16:creationId xmlns:a16="http://schemas.microsoft.com/office/drawing/2014/main" id="{CA39756B-6BC7-AE9E-D77C-5DEA16BCC8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3" t="-1" r="442" b="1427"/>
          <a:stretch/>
        </p:blipFill>
        <p:spPr>
          <a:xfrm>
            <a:off x="531542" y="800599"/>
            <a:ext cx="11334682" cy="565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86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27AC4-994B-F2BD-1E48-28B19FD1E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2CC42D1A-0FF0-ABBB-9510-FB27E92B8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12" y="-4717"/>
            <a:ext cx="6109009" cy="1030629"/>
          </a:xfrm>
        </p:spPr>
        <p:txBody>
          <a:bodyPr>
            <a:normAutofit/>
          </a:bodyPr>
          <a:lstStyle/>
          <a:p>
            <a:r>
              <a:rPr lang="pl-PL" sz="2400" dirty="0">
                <a:solidFill>
                  <a:srgbClr val="F78D21"/>
                </a:solidFill>
              </a:rPr>
              <a:t>System Presentation</a:t>
            </a:r>
            <a:br>
              <a:rPr lang="pl-PL" sz="2400" dirty="0">
                <a:solidFill>
                  <a:srgbClr val="F78D21"/>
                </a:solidFill>
              </a:rPr>
            </a:br>
            <a:r>
              <a:rPr lang="pl-PL" sz="1600" dirty="0">
                <a:solidFill>
                  <a:srgbClr val="F78D21"/>
                </a:solidFill>
              </a:rPr>
              <a:t>Email </a:t>
            </a:r>
            <a:r>
              <a:rPr lang="pl-PL" sz="1600" dirty="0" err="1">
                <a:solidFill>
                  <a:srgbClr val="F78D21"/>
                </a:solidFill>
              </a:rPr>
              <a:t>sent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after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scheduling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new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classes</a:t>
            </a:r>
            <a:endParaRPr lang="pl-PL" sz="2400" dirty="0">
              <a:solidFill>
                <a:srgbClr val="F78D21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EFB22AF8-8592-F03F-6378-E482DA0573CD}"/>
              </a:ext>
            </a:extLst>
          </p:cNvPr>
          <p:cNvSpPr txBox="1"/>
          <p:nvPr/>
        </p:nvSpPr>
        <p:spPr>
          <a:xfrm>
            <a:off x="2386361" y="4942835"/>
            <a:ext cx="74192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pl-PL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tos Display" panose="020B0004020202020204" pitchFamily="34" charset="0"/>
                <a:ea typeface="Aptos" panose="020B0004020202020204" pitchFamily="34" charset="0"/>
              </a:rPr>
              <a:t>Wiadomość mailowa zawierająca informacje o zaplanowaniu nowych zajęć (wysyłana do ucznia oraz rodzica)</a:t>
            </a:r>
            <a:endParaRPr lang="pl-PL" sz="1200" kern="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ptos Display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Obraz 4" descr="Obraz zawierający tekst, zrzut ekranu, Czcionka, algebra&#10;&#10;Opis wygenerowany automatycznie">
            <a:extLst>
              <a:ext uri="{FF2B5EF4-FFF2-40B4-BE49-F238E27FC236}">
                <a16:creationId xmlns:a16="http://schemas.microsoft.com/office/drawing/2014/main" id="{2CE0DDE9-F2F9-7D57-BBA5-8311C5C67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920" y="1245164"/>
            <a:ext cx="7854160" cy="361691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418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540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AB39DB-A6DB-E248-9BE2-FEB36A447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2D23B2-E171-7835-3839-DE29412CC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rgbClr val="FEF4E0"/>
                </a:solidFill>
              </a:rPr>
              <a:t>Introduction</a:t>
            </a:r>
            <a:endParaRPr lang="pl-PL" dirty="0">
              <a:solidFill>
                <a:srgbClr val="FEF4E0"/>
              </a:solidFill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3C26A984-051E-94C2-5D80-EA9102DA6F4C}"/>
              </a:ext>
            </a:extLst>
          </p:cNvPr>
          <p:cNvSpPr txBox="1"/>
          <p:nvPr/>
        </p:nvSpPr>
        <p:spPr>
          <a:xfrm>
            <a:off x="838200" y="1690688"/>
            <a:ext cx="102349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>
                <a:solidFill>
                  <a:srgbClr val="FEF4E0"/>
                </a:solidFill>
              </a:rPr>
              <a:t>The </a:t>
            </a:r>
            <a:r>
              <a:rPr lang="pl-PL" sz="2000" b="1" dirty="0" err="1">
                <a:solidFill>
                  <a:srgbClr val="FEF4E0"/>
                </a:solidFill>
              </a:rPr>
              <a:t>Importance</a:t>
            </a:r>
            <a:r>
              <a:rPr lang="pl-PL" sz="2000" b="1" dirty="0">
                <a:solidFill>
                  <a:srgbClr val="FEF4E0"/>
                </a:solidFill>
              </a:rPr>
              <a:t> of </a:t>
            </a:r>
            <a:r>
              <a:rPr lang="pl-PL" sz="2000" b="1" dirty="0" err="1">
                <a:solidFill>
                  <a:srgbClr val="FEF4E0"/>
                </a:solidFill>
              </a:rPr>
              <a:t>Extracurricular</a:t>
            </a:r>
            <a:r>
              <a:rPr lang="pl-PL" sz="2000" b="1" dirty="0">
                <a:solidFill>
                  <a:srgbClr val="FEF4E0"/>
                </a:solidFill>
              </a:rPr>
              <a:t> </a:t>
            </a:r>
            <a:r>
              <a:rPr lang="pl-PL" sz="2000" b="1" dirty="0" err="1">
                <a:solidFill>
                  <a:srgbClr val="FEF4E0"/>
                </a:solidFill>
              </a:rPr>
              <a:t>Activities</a:t>
            </a:r>
            <a:r>
              <a:rPr lang="pl-PL" sz="2000" b="1" dirty="0">
                <a:solidFill>
                  <a:srgbClr val="FEF4E0"/>
                </a:solidFill>
              </a:rPr>
              <a:t> in Modern </a:t>
            </a:r>
            <a:r>
              <a:rPr lang="pl-PL" sz="2000" b="1" dirty="0" err="1">
                <a:solidFill>
                  <a:srgbClr val="FEF4E0"/>
                </a:solidFill>
              </a:rPr>
              <a:t>Education</a:t>
            </a:r>
            <a:endParaRPr lang="pl-PL" sz="2000" b="1" dirty="0">
              <a:solidFill>
                <a:srgbClr val="FEF4E0"/>
              </a:solidFill>
            </a:endParaRPr>
          </a:p>
          <a:p>
            <a:endParaRPr lang="pl-PL" sz="2000" dirty="0">
              <a:solidFill>
                <a:srgbClr val="FEF4E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FEF4E0"/>
                </a:solidFill>
              </a:rPr>
              <a:t>Modern </a:t>
            </a:r>
            <a:r>
              <a:rPr lang="pl-PL" sz="2000" dirty="0" err="1">
                <a:solidFill>
                  <a:srgbClr val="FEF4E0"/>
                </a:solidFill>
              </a:rPr>
              <a:t>education</a:t>
            </a:r>
            <a:r>
              <a:rPr lang="pl-PL" sz="2000" dirty="0">
                <a:solidFill>
                  <a:srgbClr val="FEF4E0"/>
                </a:solidFill>
              </a:rPr>
              <a:t> </a:t>
            </a:r>
            <a:r>
              <a:rPr lang="pl-PL" sz="2000" dirty="0" err="1">
                <a:solidFill>
                  <a:srgbClr val="FEF4E0"/>
                </a:solidFill>
              </a:rPr>
              <a:t>increasingly</a:t>
            </a:r>
            <a:r>
              <a:rPr lang="pl-PL" sz="2000" dirty="0">
                <a:solidFill>
                  <a:srgbClr val="FEF4E0"/>
                </a:solidFill>
              </a:rPr>
              <a:t> </a:t>
            </a:r>
            <a:r>
              <a:rPr lang="pl-PL" sz="2000" dirty="0" err="1">
                <a:solidFill>
                  <a:srgbClr val="FEF4E0"/>
                </a:solidFill>
              </a:rPr>
              <a:t>extends</a:t>
            </a:r>
            <a:r>
              <a:rPr lang="pl-PL" sz="2000" dirty="0">
                <a:solidFill>
                  <a:srgbClr val="FEF4E0"/>
                </a:solidFill>
              </a:rPr>
              <a:t> </a:t>
            </a:r>
            <a:r>
              <a:rPr lang="pl-PL" sz="2000" dirty="0" err="1">
                <a:solidFill>
                  <a:srgbClr val="FEF4E0"/>
                </a:solidFill>
              </a:rPr>
              <a:t>beyond</a:t>
            </a:r>
            <a:r>
              <a:rPr lang="pl-PL" sz="2000" dirty="0">
                <a:solidFill>
                  <a:srgbClr val="FEF4E0"/>
                </a:solidFill>
              </a:rPr>
              <a:t> standard </a:t>
            </a:r>
            <a:r>
              <a:rPr lang="pl-PL" sz="2000" dirty="0" err="1">
                <a:solidFill>
                  <a:srgbClr val="FEF4E0"/>
                </a:solidFill>
              </a:rPr>
              <a:t>school</a:t>
            </a:r>
            <a:r>
              <a:rPr lang="pl-PL" sz="2000" dirty="0">
                <a:solidFill>
                  <a:srgbClr val="FEF4E0"/>
                </a:solidFill>
              </a:rPr>
              <a:t> </a:t>
            </a:r>
            <a:r>
              <a:rPr lang="pl-PL" sz="2000" dirty="0" err="1">
                <a:solidFill>
                  <a:srgbClr val="FEF4E0"/>
                </a:solidFill>
              </a:rPr>
              <a:t>classes</a:t>
            </a:r>
            <a:r>
              <a:rPr lang="pl-PL" sz="2000" dirty="0">
                <a:solidFill>
                  <a:srgbClr val="FEF4E0"/>
                </a:solidFill>
              </a:rPr>
              <a:t>.</a:t>
            </a:r>
          </a:p>
          <a:p>
            <a:endParaRPr lang="pl-PL" sz="2000" dirty="0">
              <a:solidFill>
                <a:srgbClr val="FEF4E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err="1">
                <a:solidFill>
                  <a:srgbClr val="FEF4E0"/>
                </a:solidFill>
              </a:rPr>
              <a:t>Students</a:t>
            </a:r>
            <a:r>
              <a:rPr lang="pl-PL" sz="2000" dirty="0">
                <a:solidFill>
                  <a:srgbClr val="FEF4E0"/>
                </a:solidFill>
              </a:rPr>
              <a:t> </a:t>
            </a:r>
            <a:r>
              <a:rPr lang="pl-PL" sz="2000" dirty="0" err="1">
                <a:solidFill>
                  <a:srgbClr val="FEF4E0"/>
                </a:solidFill>
              </a:rPr>
              <a:t>engage</a:t>
            </a:r>
            <a:r>
              <a:rPr lang="pl-PL" sz="2000" dirty="0">
                <a:solidFill>
                  <a:srgbClr val="FEF4E0"/>
                </a:solidFill>
              </a:rPr>
              <a:t> in </a:t>
            </a:r>
            <a:r>
              <a:rPr lang="pl-PL" sz="2000" dirty="0" err="1">
                <a:solidFill>
                  <a:srgbClr val="FEF4E0"/>
                </a:solidFill>
              </a:rPr>
              <a:t>additional</a:t>
            </a:r>
            <a:r>
              <a:rPr lang="pl-PL" sz="2000" dirty="0">
                <a:solidFill>
                  <a:srgbClr val="FEF4E0"/>
                </a:solidFill>
              </a:rPr>
              <a:t> </a:t>
            </a:r>
            <a:r>
              <a:rPr lang="pl-PL" sz="2000" dirty="0" err="1">
                <a:solidFill>
                  <a:srgbClr val="FEF4E0"/>
                </a:solidFill>
              </a:rPr>
              <a:t>activities</a:t>
            </a:r>
            <a:r>
              <a:rPr lang="pl-PL" sz="2000" dirty="0">
                <a:solidFill>
                  <a:srgbClr val="FEF4E0"/>
                </a:solidFill>
              </a:rPr>
              <a:t> to </a:t>
            </a:r>
            <a:r>
              <a:rPr lang="pl-PL" sz="2000" dirty="0" err="1">
                <a:solidFill>
                  <a:srgbClr val="FEF4E0"/>
                </a:solidFill>
              </a:rPr>
              <a:t>meet</a:t>
            </a:r>
            <a:r>
              <a:rPr lang="pl-PL" sz="2000" dirty="0">
                <a:solidFill>
                  <a:srgbClr val="FEF4E0"/>
                </a:solidFill>
              </a:rPr>
              <a:t> the </a:t>
            </a:r>
            <a:r>
              <a:rPr lang="pl-PL" sz="2000" dirty="0" err="1">
                <a:solidFill>
                  <a:srgbClr val="FEF4E0"/>
                </a:solidFill>
              </a:rPr>
              <a:t>demands</a:t>
            </a:r>
            <a:r>
              <a:rPr lang="pl-PL" sz="2000" dirty="0">
                <a:solidFill>
                  <a:srgbClr val="FEF4E0"/>
                </a:solidFill>
              </a:rPr>
              <a:t> of the </a:t>
            </a:r>
            <a:r>
              <a:rPr lang="pl-PL" sz="2000" dirty="0" err="1">
                <a:solidFill>
                  <a:srgbClr val="FEF4E0"/>
                </a:solidFill>
              </a:rPr>
              <a:t>job</a:t>
            </a:r>
            <a:r>
              <a:rPr lang="pl-PL" sz="2000" dirty="0">
                <a:solidFill>
                  <a:srgbClr val="FEF4E0"/>
                </a:solidFill>
              </a:rPr>
              <a:t> market and the </a:t>
            </a:r>
            <a:r>
              <a:rPr lang="pl-PL" sz="2000" dirty="0" err="1">
                <a:solidFill>
                  <a:srgbClr val="FEF4E0"/>
                </a:solidFill>
              </a:rPr>
              <a:t>rising</a:t>
            </a:r>
            <a:r>
              <a:rPr lang="pl-PL" sz="2000" dirty="0">
                <a:solidFill>
                  <a:srgbClr val="FEF4E0"/>
                </a:solidFill>
              </a:rPr>
              <a:t> </a:t>
            </a:r>
            <a:r>
              <a:rPr lang="pl-PL" sz="2000" dirty="0" err="1">
                <a:solidFill>
                  <a:srgbClr val="FEF4E0"/>
                </a:solidFill>
              </a:rPr>
              <a:t>recruitment</a:t>
            </a:r>
            <a:r>
              <a:rPr lang="pl-PL" sz="2000" dirty="0">
                <a:solidFill>
                  <a:srgbClr val="FEF4E0"/>
                </a:solidFill>
              </a:rPr>
              <a:t> </a:t>
            </a:r>
            <a:r>
              <a:rPr lang="pl-PL" sz="2000" dirty="0" err="1">
                <a:solidFill>
                  <a:srgbClr val="FEF4E0"/>
                </a:solidFill>
              </a:rPr>
              <a:t>thresholds</a:t>
            </a:r>
            <a:r>
              <a:rPr lang="pl-PL" sz="2000" dirty="0">
                <a:solidFill>
                  <a:srgbClr val="FEF4E0"/>
                </a:solidFill>
              </a:rPr>
              <a:t> for </a:t>
            </a:r>
            <a:r>
              <a:rPr lang="pl-PL" sz="2000" dirty="0" err="1">
                <a:solidFill>
                  <a:srgbClr val="FEF4E0"/>
                </a:solidFill>
              </a:rPr>
              <a:t>universities</a:t>
            </a:r>
            <a:r>
              <a:rPr lang="pl-PL" sz="2000" dirty="0">
                <a:solidFill>
                  <a:srgbClr val="FEF4E0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rgbClr val="FEF4E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err="1">
                <a:solidFill>
                  <a:srgbClr val="FEF4E0"/>
                </a:solidFill>
              </a:rPr>
              <a:t>Extracurricular</a:t>
            </a:r>
            <a:r>
              <a:rPr lang="pl-PL" sz="2000" dirty="0">
                <a:solidFill>
                  <a:srgbClr val="FEF4E0"/>
                </a:solidFill>
              </a:rPr>
              <a:t> </a:t>
            </a:r>
            <a:r>
              <a:rPr lang="pl-PL" sz="2000" dirty="0" err="1">
                <a:solidFill>
                  <a:srgbClr val="FEF4E0"/>
                </a:solidFill>
              </a:rPr>
              <a:t>activities</a:t>
            </a:r>
            <a:r>
              <a:rPr lang="pl-PL" sz="2000" dirty="0">
                <a:solidFill>
                  <a:srgbClr val="FEF4E0"/>
                </a:solidFill>
              </a:rPr>
              <a:t> </a:t>
            </a:r>
            <a:r>
              <a:rPr lang="pl-PL" sz="2000" dirty="0" err="1">
                <a:solidFill>
                  <a:srgbClr val="FEF4E0"/>
                </a:solidFill>
              </a:rPr>
              <a:t>promote</a:t>
            </a:r>
            <a:r>
              <a:rPr lang="pl-PL" sz="2000" dirty="0">
                <a:solidFill>
                  <a:srgbClr val="FEF4E0"/>
                </a:solidFill>
              </a:rPr>
              <a:t> </a:t>
            </a:r>
            <a:r>
              <a:rPr lang="pl-PL" sz="2000" dirty="0" err="1">
                <a:solidFill>
                  <a:srgbClr val="FEF4E0"/>
                </a:solidFill>
              </a:rPr>
              <a:t>individualized</a:t>
            </a:r>
            <a:r>
              <a:rPr lang="pl-PL" sz="2000" dirty="0">
                <a:solidFill>
                  <a:srgbClr val="FEF4E0"/>
                </a:solidFill>
              </a:rPr>
              <a:t> learning, </a:t>
            </a:r>
            <a:r>
              <a:rPr lang="pl-PL" sz="2000" dirty="0" err="1">
                <a:solidFill>
                  <a:srgbClr val="FEF4E0"/>
                </a:solidFill>
              </a:rPr>
              <a:t>which</a:t>
            </a:r>
            <a:r>
              <a:rPr lang="pl-PL" sz="2000" dirty="0">
                <a:solidFill>
                  <a:srgbClr val="FEF4E0"/>
                </a:solidFill>
              </a:rPr>
              <a:t> </a:t>
            </a:r>
            <a:r>
              <a:rPr lang="pl-PL" sz="2000" dirty="0" err="1">
                <a:solidFill>
                  <a:srgbClr val="FEF4E0"/>
                </a:solidFill>
              </a:rPr>
              <a:t>translates</a:t>
            </a:r>
            <a:r>
              <a:rPr lang="pl-PL" sz="2000" dirty="0">
                <a:solidFill>
                  <a:srgbClr val="FEF4E0"/>
                </a:solidFill>
              </a:rPr>
              <a:t> </a:t>
            </a:r>
            <a:r>
              <a:rPr lang="pl-PL" sz="2000" dirty="0" err="1">
                <a:solidFill>
                  <a:srgbClr val="FEF4E0"/>
                </a:solidFill>
              </a:rPr>
              <a:t>into</a:t>
            </a:r>
            <a:r>
              <a:rPr lang="pl-PL" sz="2000" dirty="0">
                <a:solidFill>
                  <a:srgbClr val="FEF4E0"/>
                </a:solidFill>
              </a:rPr>
              <a:t> </a:t>
            </a:r>
            <a:r>
              <a:rPr lang="pl-PL" sz="2000" dirty="0" err="1">
                <a:solidFill>
                  <a:srgbClr val="FEF4E0"/>
                </a:solidFill>
              </a:rPr>
              <a:t>better</a:t>
            </a:r>
            <a:r>
              <a:rPr lang="pl-PL" sz="2000" dirty="0">
                <a:solidFill>
                  <a:srgbClr val="FEF4E0"/>
                </a:solidFill>
              </a:rPr>
              <a:t> </a:t>
            </a:r>
            <a:r>
              <a:rPr lang="pl-PL" sz="2000" dirty="0" err="1">
                <a:solidFill>
                  <a:srgbClr val="FEF4E0"/>
                </a:solidFill>
              </a:rPr>
              <a:t>preparation</a:t>
            </a:r>
            <a:r>
              <a:rPr lang="pl-PL" sz="2000" dirty="0">
                <a:solidFill>
                  <a:srgbClr val="FEF4E0"/>
                </a:solidFill>
              </a:rPr>
              <a:t> for </a:t>
            </a:r>
            <a:r>
              <a:rPr lang="pl-PL" sz="2000" dirty="0" err="1">
                <a:solidFill>
                  <a:srgbClr val="FEF4E0"/>
                </a:solidFill>
              </a:rPr>
              <a:t>future</a:t>
            </a:r>
            <a:r>
              <a:rPr lang="pl-PL" sz="2000" dirty="0">
                <a:solidFill>
                  <a:srgbClr val="FEF4E0"/>
                </a:solidFill>
              </a:rPr>
              <a:t> </a:t>
            </a:r>
            <a:r>
              <a:rPr lang="pl-PL" sz="2000" dirty="0" err="1">
                <a:solidFill>
                  <a:srgbClr val="FEF4E0"/>
                </a:solidFill>
              </a:rPr>
              <a:t>educational</a:t>
            </a:r>
            <a:r>
              <a:rPr lang="pl-PL" sz="2000" dirty="0">
                <a:solidFill>
                  <a:srgbClr val="FEF4E0"/>
                </a:solidFill>
              </a:rPr>
              <a:t> and </a:t>
            </a:r>
            <a:r>
              <a:rPr lang="pl-PL" sz="2000" dirty="0" err="1">
                <a:solidFill>
                  <a:srgbClr val="FEF4E0"/>
                </a:solidFill>
              </a:rPr>
              <a:t>professional</a:t>
            </a:r>
            <a:r>
              <a:rPr lang="pl-PL" sz="2000" dirty="0">
                <a:solidFill>
                  <a:srgbClr val="FEF4E0"/>
                </a:solidFill>
              </a:rPr>
              <a:t> </a:t>
            </a:r>
            <a:r>
              <a:rPr lang="pl-PL" sz="2000" dirty="0" err="1">
                <a:solidFill>
                  <a:srgbClr val="FEF4E0"/>
                </a:solidFill>
              </a:rPr>
              <a:t>challenges</a:t>
            </a:r>
            <a:r>
              <a:rPr lang="pl-PL" sz="2000" dirty="0">
                <a:solidFill>
                  <a:srgbClr val="FEF4E0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rgbClr val="FEF4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78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C0740D-4C96-7DAD-0F46-5294DE422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3DA34D-6217-4F7D-BC7B-EBA972C4B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13" y="-4717"/>
            <a:ext cx="5908288" cy="1030629"/>
          </a:xfrm>
        </p:spPr>
        <p:txBody>
          <a:bodyPr>
            <a:normAutofit/>
          </a:bodyPr>
          <a:lstStyle/>
          <a:p>
            <a:r>
              <a:rPr lang="pl-PL" sz="2400" dirty="0">
                <a:solidFill>
                  <a:srgbClr val="F78D21"/>
                </a:solidFill>
              </a:rPr>
              <a:t>System Presentation</a:t>
            </a:r>
            <a:br>
              <a:rPr lang="pl-PL" sz="2400" dirty="0">
                <a:solidFill>
                  <a:srgbClr val="F78D21"/>
                </a:solidFill>
              </a:rPr>
            </a:br>
            <a:r>
              <a:rPr lang="pl-PL" sz="1600" dirty="0" err="1">
                <a:solidFill>
                  <a:srgbClr val="F78D21"/>
                </a:solidFill>
              </a:rPr>
              <a:t>Teacher’s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calendar</a:t>
            </a:r>
            <a:endParaRPr lang="pl-PL" sz="2400" dirty="0">
              <a:solidFill>
                <a:srgbClr val="F78D21"/>
              </a:solidFill>
            </a:endParaRP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21E7FA02-213C-AB28-6C0B-114BF4B0EE1A}"/>
              </a:ext>
            </a:extLst>
          </p:cNvPr>
          <p:cNvSpPr txBox="1">
            <a:spLocks/>
          </p:cNvSpPr>
          <p:nvPr/>
        </p:nvSpPr>
        <p:spPr>
          <a:xfrm>
            <a:off x="9796344" y="399085"/>
            <a:ext cx="1825084" cy="626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rgbClr val="F78D21"/>
                </a:solidFill>
              </a:rPr>
              <a:t>TEACHER’S ACCOUNT</a:t>
            </a:r>
          </a:p>
        </p:txBody>
      </p:sp>
      <p:pic>
        <p:nvPicPr>
          <p:cNvPr id="7" name="Obraz 6" descr="Obraz zawierający tekst, zrzut ekranu, oprogramowanie, System operacyjny&#10;&#10;Opis wygenerowany automatycznie">
            <a:extLst>
              <a:ext uri="{FF2B5EF4-FFF2-40B4-BE49-F238E27FC236}">
                <a16:creationId xmlns:a16="http://schemas.microsoft.com/office/drawing/2014/main" id="{DDE4492C-D95E-315B-980D-6D13CCD9C1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20"/>
          <a:stretch/>
        </p:blipFill>
        <p:spPr>
          <a:xfrm>
            <a:off x="492513" y="822903"/>
            <a:ext cx="11256712" cy="552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C5BD05-B9BE-9987-355B-68DDA1E22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5E6EA8F-B984-DC4F-D502-6EC99E8A1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13" y="-4717"/>
            <a:ext cx="5908288" cy="1030629"/>
          </a:xfrm>
        </p:spPr>
        <p:txBody>
          <a:bodyPr>
            <a:normAutofit/>
          </a:bodyPr>
          <a:lstStyle/>
          <a:p>
            <a:r>
              <a:rPr lang="pl-PL" sz="2400" dirty="0">
                <a:solidFill>
                  <a:srgbClr val="F78D21"/>
                </a:solidFill>
              </a:rPr>
              <a:t>System Presentation</a:t>
            </a:r>
            <a:br>
              <a:rPr lang="pl-PL" sz="2400" dirty="0">
                <a:solidFill>
                  <a:srgbClr val="F78D21"/>
                </a:solidFill>
              </a:rPr>
            </a:br>
            <a:r>
              <a:rPr lang="pl-PL" sz="1600" dirty="0">
                <a:solidFill>
                  <a:srgbClr val="F78D21"/>
                </a:solidFill>
              </a:rPr>
              <a:t>Class panel (</a:t>
            </a:r>
            <a:r>
              <a:rPr lang="pl-PL" sz="1600" dirty="0" err="1">
                <a:solidFill>
                  <a:srgbClr val="F78D21"/>
                </a:solidFill>
              </a:rPr>
              <a:t>teacher’s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perspective</a:t>
            </a:r>
            <a:r>
              <a:rPr lang="pl-PL" sz="1600" dirty="0">
                <a:solidFill>
                  <a:srgbClr val="F78D21"/>
                </a:solidFill>
              </a:rPr>
              <a:t>)</a:t>
            </a:r>
            <a:endParaRPr lang="pl-PL" sz="2400" dirty="0">
              <a:solidFill>
                <a:srgbClr val="F78D21"/>
              </a:solidFill>
            </a:endParaRP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879316F8-C7B9-0108-A930-02C07AEA4F16}"/>
              </a:ext>
            </a:extLst>
          </p:cNvPr>
          <p:cNvSpPr txBox="1">
            <a:spLocks/>
          </p:cNvSpPr>
          <p:nvPr/>
        </p:nvSpPr>
        <p:spPr>
          <a:xfrm>
            <a:off x="9796344" y="399085"/>
            <a:ext cx="1825084" cy="626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rgbClr val="F78D21"/>
                </a:solidFill>
              </a:rPr>
              <a:t>TEACHER’S ACCOUNT</a:t>
            </a:r>
          </a:p>
        </p:txBody>
      </p:sp>
      <p:pic>
        <p:nvPicPr>
          <p:cNvPr id="7" name="Obraz 6" descr="Obraz zawierający zrzut ekranu, tekst, design&#10;&#10;Opis wygenerowany automatycznie">
            <a:extLst>
              <a:ext uri="{FF2B5EF4-FFF2-40B4-BE49-F238E27FC236}">
                <a16:creationId xmlns:a16="http://schemas.microsoft.com/office/drawing/2014/main" id="{B741595C-33E5-56A6-E4D7-8CC5CD0C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" b="1427"/>
          <a:stretch/>
        </p:blipFill>
        <p:spPr>
          <a:xfrm>
            <a:off x="492513" y="822903"/>
            <a:ext cx="11256712" cy="555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43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787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CB37B8-EAE8-F76D-135F-27EF821EB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B537675-16D5-4E35-ADF3-63BAC6DBE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13" y="-4717"/>
            <a:ext cx="5908288" cy="1030629"/>
          </a:xfrm>
        </p:spPr>
        <p:txBody>
          <a:bodyPr>
            <a:normAutofit/>
          </a:bodyPr>
          <a:lstStyle/>
          <a:p>
            <a:r>
              <a:rPr lang="pl-PL" sz="2400" dirty="0">
                <a:solidFill>
                  <a:srgbClr val="F78D21"/>
                </a:solidFill>
              </a:rPr>
              <a:t>System Presentation</a:t>
            </a:r>
            <a:br>
              <a:rPr lang="pl-PL" sz="2400" dirty="0">
                <a:solidFill>
                  <a:srgbClr val="F78D21"/>
                </a:solidFill>
              </a:rPr>
            </a:br>
            <a:r>
              <a:rPr lang="pl-PL" sz="1600" dirty="0">
                <a:solidFill>
                  <a:srgbClr val="F78D21"/>
                </a:solidFill>
              </a:rPr>
              <a:t>Planning </a:t>
            </a:r>
            <a:r>
              <a:rPr lang="pl-PL" sz="1600" dirty="0" err="1">
                <a:solidFill>
                  <a:srgbClr val="F78D21"/>
                </a:solidFill>
              </a:rPr>
              <a:t>class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topics</a:t>
            </a:r>
            <a:endParaRPr lang="pl-PL" sz="2400" dirty="0">
              <a:solidFill>
                <a:srgbClr val="F78D21"/>
              </a:solidFill>
            </a:endParaRPr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D077A285-0FB4-E6DF-E977-F21AD63B69DF}"/>
              </a:ext>
            </a:extLst>
          </p:cNvPr>
          <p:cNvSpPr txBox="1">
            <a:spLocks/>
          </p:cNvSpPr>
          <p:nvPr/>
        </p:nvSpPr>
        <p:spPr>
          <a:xfrm>
            <a:off x="9796344" y="399085"/>
            <a:ext cx="1825084" cy="626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rgbClr val="F78D21"/>
                </a:solidFill>
              </a:rPr>
              <a:t>TEACHER’S ACCOUNT</a:t>
            </a:r>
          </a:p>
        </p:txBody>
      </p:sp>
      <p:pic>
        <p:nvPicPr>
          <p:cNvPr id="8" name="Obraz 7" descr="Obraz zawierający zrzut ekranu, tekst, oprogramowanie, Oprogramowanie multimedialne&#10;&#10;Opis wygenerowany automatycznie">
            <a:extLst>
              <a:ext uri="{FF2B5EF4-FFF2-40B4-BE49-F238E27FC236}">
                <a16:creationId xmlns:a16="http://schemas.microsoft.com/office/drawing/2014/main" id="{87B485BC-25EF-DC67-2A64-5499EA7517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7" r="743" b="1433"/>
          <a:stretch/>
        </p:blipFill>
        <p:spPr>
          <a:xfrm>
            <a:off x="570571" y="845205"/>
            <a:ext cx="11050857" cy="553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05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787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4ACA85-D3A8-6BF6-4C63-A5E56E8AF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61F9B3-CBA3-2FF5-15B3-3D8C2BAA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13" y="-4717"/>
            <a:ext cx="5908288" cy="1030629"/>
          </a:xfrm>
        </p:spPr>
        <p:txBody>
          <a:bodyPr>
            <a:normAutofit/>
          </a:bodyPr>
          <a:lstStyle/>
          <a:p>
            <a:r>
              <a:rPr lang="pl-PL" sz="2400" dirty="0">
                <a:solidFill>
                  <a:srgbClr val="F78D21"/>
                </a:solidFill>
              </a:rPr>
              <a:t>System Presentation</a:t>
            </a:r>
            <a:br>
              <a:rPr lang="pl-PL" sz="2400" dirty="0">
                <a:solidFill>
                  <a:srgbClr val="F78D21"/>
                </a:solidFill>
              </a:rPr>
            </a:br>
            <a:r>
              <a:rPr lang="pl-PL" sz="1600" dirty="0" err="1">
                <a:solidFill>
                  <a:srgbClr val="F78D21"/>
                </a:solidFill>
              </a:rPr>
              <a:t>Attaching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educational</a:t>
            </a:r>
            <a:r>
              <a:rPr lang="pl-PL" sz="1600" dirty="0">
                <a:solidFill>
                  <a:srgbClr val="F78D21"/>
                </a:solidFill>
              </a:rPr>
              <a:t> materials (</a:t>
            </a:r>
            <a:r>
              <a:rPr lang="pl-PL" sz="1600" dirty="0" err="1">
                <a:solidFill>
                  <a:srgbClr val="F78D21"/>
                </a:solidFill>
              </a:rPr>
              <a:t>teacher’s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perspective</a:t>
            </a:r>
            <a:r>
              <a:rPr lang="pl-PL" sz="1600" dirty="0">
                <a:solidFill>
                  <a:srgbClr val="F78D21"/>
                </a:solidFill>
              </a:rPr>
              <a:t>)</a:t>
            </a:r>
            <a:endParaRPr lang="pl-PL" sz="2400" dirty="0">
              <a:solidFill>
                <a:srgbClr val="F78D21"/>
              </a:solidFill>
            </a:endParaRP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606C1857-0F5A-8BCC-7754-86272F637D86}"/>
              </a:ext>
            </a:extLst>
          </p:cNvPr>
          <p:cNvSpPr txBox="1">
            <a:spLocks/>
          </p:cNvSpPr>
          <p:nvPr/>
        </p:nvSpPr>
        <p:spPr>
          <a:xfrm>
            <a:off x="9796344" y="399085"/>
            <a:ext cx="1825084" cy="626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rgbClr val="F78D21"/>
                </a:solidFill>
              </a:rPr>
              <a:t>TEACHER’S ACCOUNT</a:t>
            </a:r>
          </a:p>
        </p:txBody>
      </p:sp>
      <p:pic>
        <p:nvPicPr>
          <p:cNvPr id="7" name="Obraz 6" descr="Obraz zawierający zrzut ekranu, tekst, oprogramowanie, Oprogramowanie multimedialne&#10;&#10;Opis wygenerowany automatycznie">
            <a:extLst>
              <a:ext uri="{FF2B5EF4-FFF2-40B4-BE49-F238E27FC236}">
                <a16:creationId xmlns:a16="http://schemas.microsoft.com/office/drawing/2014/main" id="{8D5DEF8E-EFCE-AB5D-4429-3D998C1CC7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5" r="939" b="1826"/>
          <a:stretch/>
        </p:blipFill>
        <p:spPr>
          <a:xfrm>
            <a:off x="570571" y="834053"/>
            <a:ext cx="11050857" cy="552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18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F650D7-2353-5BB7-E4FD-9E48861F0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3A82FDE-ECB1-56FD-DA13-286428BC2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13" y="-4717"/>
            <a:ext cx="5908288" cy="1030629"/>
          </a:xfrm>
        </p:spPr>
        <p:txBody>
          <a:bodyPr>
            <a:normAutofit/>
          </a:bodyPr>
          <a:lstStyle/>
          <a:p>
            <a:r>
              <a:rPr lang="pl-PL" sz="2400" dirty="0">
                <a:solidFill>
                  <a:srgbClr val="F78D21"/>
                </a:solidFill>
              </a:rPr>
              <a:t>System Presentation</a:t>
            </a:r>
            <a:br>
              <a:rPr lang="pl-PL" sz="2400" dirty="0">
                <a:solidFill>
                  <a:srgbClr val="F78D21"/>
                </a:solidFill>
              </a:rPr>
            </a:br>
            <a:r>
              <a:rPr lang="pl-PL" sz="1600" dirty="0">
                <a:solidFill>
                  <a:srgbClr val="F78D21"/>
                </a:solidFill>
              </a:rPr>
              <a:t>Chat</a:t>
            </a:r>
            <a:endParaRPr lang="pl-PL" sz="2400" dirty="0">
              <a:solidFill>
                <a:srgbClr val="F78D21"/>
              </a:solidFill>
            </a:endParaRPr>
          </a:p>
        </p:txBody>
      </p:sp>
      <p:pic>
        <p:nvPicPr>
          <p:cNvPr id="3" name="Obraz 2" descr="Obraz zawierający tekst, Czcionka, zrzut ekranu, design&#10;&#10;Opis wygenerowany automatycznie">
            <a:extLst>
              <a:ext uri="{FF2B5EF4-FFF2-40B4-BE49-F238E27FC236}">
                <a16:creationId xmlns:a16="http://schemas.microsoft.com/office/drawing/2014/main" id="{0D101528-5E4A-0AD4-46C0-5FC057F5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1" y="1477536"/>
            <a:ext cx="11123710" cy="4309947"/>
          </a:xfrm>
          <a:prstGeom prst="rect">
            <a:avLst/>
          </a:prstGeom>
        </p:spPr>
      </p:pic>
      <p:sp>
        <p:nvSpPr>
          <p:cNvPr id="5" name="Pole tekstowe 9">
            <a:extLst>
              <a:ext uri="{FF2B5EF4-FFF2-40B4-BE49-F238E27FC236}">
                <a16:creationId xmlns:a16="http://schemas.microsoft.com/office/drawing/2014/main" id="{C1E80021-A9B3-D8BD-CEB0-CE69F40B0004}"/>
              </a:ext>
            </a:extLst>
          </p:cNvPr>
          <p:cNvSpPr txBox="1"/>
          <p:nvPr/>
        </p:nvSpPr>
        <p:spPr>
          <a:xfrm>
            <a:off x="2126165" y="1025912"/>
            <a:ext cx="2002758" cy="42357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l-PL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Przeglądarka 1</a:t>
            </a:r>
            <a:endParaRPr lang="pl-PL" sz="24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Pole tekstowe 9">
            <a:extLst>
              <a:ext uri="{FF2B5EF4-FFF2-40B4-BE49-F238E27FC236}">
                <a16:creationId xmlns:a16="http://schemas.microsoft.com/office/drawing/2014/main" id="{F505F7CB-9513-F375-E86B-BA126D3968EB}"/>
              </a:ext>
            </a:extLst>
          </p:cNvPr>
          <p:cNvSpPr txBox="1"/>
          <p:nvPr/>
        </p:nvSpPr>
        <p:spPr>
          <a:xfrm>
            <a:off x="8063077" y="1034445"/>
            <a:ext cx="2002758" cy="42357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l-PL" sz="20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Przeglądarka 2</a:t>
            </a:r>
            <a:endParaRPr lang="pl-PL" sz="24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682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C96DC3-ACC9-4B66-D164-A9CC598AE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B4E140-E94F-ABF4-AFD1-7274BB8B4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13" y="-4717"/>
            <a:ext cx="5908288" cy="1030629"/>
          </a:xfrm>
        </p:spPr>
        <p:txBody>
          <a:bodyPr>
            <a:normAutofit/>
          </a:bodyPr>
          <a:lstStyle/>
          <a:p>
            <a:r>
              <a:rPr lang="pl-PL" sz="2400" dirty="0">
                <a:solidFill>
                  <a:srgbClr val="F78D21"/>
                </a:solidFill>
              </a:rPr>
              <a:t>System Presentation</a:t>
            </a:r>
            <a:br>
              <a:rPr lang="pl-PL" sz="2400" dirty="0">
                <a:solidFill>
                  <a:srgbClr val="F78D21"/>
                </a:solidFill>
              </a:rPr>
            </a:br>
            <a:r>
              <a:rPr lang="pl-PL" sz="1600" dirty="0" err="1">
                <a:solidFill>
                  <a:srgbClr val="F78D21"/>
                </a:solidFill>
              </a:rPr>
              <a:t>Student’s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account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dashboard</a:t>
            </a:r>
            <a:endParaRPr lang="pl-PL" sz="2400" dirty="0">
              <a:solidFill>
                <a:srgbClr val="F78D21"/>
              </a:solidFill>
            </a:endParaRP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1849B7E5-2932-9F00-E199-2AB54ADA6635}"/>
              </a:ext>
            </a:extLst>
          </p:cNvPr>
          <p:cNvSpPr txBox="1">
            <a:spLocks/>
          </p:cNvSpPr>
          <p:nvPr/>
        </p:nvSpPr>
        <p:spPr>
          <a:xfrm>
            <a:off x="10080550" y="399085"/>
            <a:ext cx="1517954" cy="626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rgbClr val="F78D21"/>
                </a:solidFill>
              </a:rPr>
              <a:t>STUDENT ACCOUNT</a:t>
            </a:r>
          </a:p>
        </p:txBody>
      </p:sp>
      <p:pic>
        <p:nvPicPr>
          <p:cNvPr id="7" name="Obraz 6" descr="Obraz zawierający zrzut ekranu, tekst, oprogramowanie, design&#10;&#10;Opis wygenerowany automatycznie">
            <a:extLst>
              <a:ext uri="{FF2B5EF4-FFF2-40B4-BE49-F238E27FC236}">
                <a16:creationId xmlns:a16="http://schemas.microsoft.com/office/drawing/2014/main" id="{2D5A32E8-5472-6A67-4287-0E620E5EC6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24"/>
          <a:stretch/>
        </p:blipFill>
        <p:spPr>
          <a:xfrm>
            <a:off x="492512" y="811750"/>
            <a:ext cx="11278987" cy="556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22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92BCEB-2108-A4EF-C3C9-53C7F6997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A83486E-E168-2BC5-3E44-4B6EB2A8A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13" y="-4717"/>
            <a:ext cx="5908288" cy="1030629"/>
          </a:xfrm>
        </p:spPr>
        <p:txBody>
          <a:bodyPr>
            <a:normAutofit/>
          </a:bodyPr>
          <a:lstStyle/>
          <a:p>
            <a:r>
              <a:rPr lang="pl-PL" sz="2400" dirty="0">
                <a:solidFill>
                  <a:srgbClr val="F78D21"/>
                </a:solidFill>
              </a:rPr>
              <a:t>System Presentation</a:t>
            </a:r>
            <a:br>
              <a:rPr lang="pl-PL" sz="2400" dirty="0">
                <a:solidFill>
                  <a:srgbClr val="F78D21"/>
                </a:solidFill>
              </a:rPr>
            </a:br>
            <a:r>
              <a:rPr lang="pl-PL" sz="1600" dirty="0" err="1">
                <a:solidFill>
                  <a:srgbClr val="F78D21"/>
                </a:solidFill>
              </a:rPr>
              <a:t>Student's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calendar</a:t>
            </a:r>
            <a:endParaRPr lang="pl-PL" sz="2400" dirty="0">
              <a:solidFill>
                <a:srgbClr val="F78D21"/>
              </a:solidFill>
            </a:endParaRP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C426356F-7AAC-01F5-22F1-FBD67D6A5505}"/>
              </a:ext>
            </a:extLst>
          </p:cNvPr>
          <p:cNvSpPr txBox="1">
            <a:spLocks/>
          </p:cNvSpPr>
          <p:nvPr/>
        </p:nvSpPr>
        <p:spPr>
          <a:xfrm>
            <a:off x="10159261" y="399085"/>
            <a:ext cx="1540226" cy="626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rgbClr val="F78D21"/>
                </a:solidFill>
              </a:rPr>
              <a:t>STUDENT ACCOUNT</a:t>
            </a:r>
          </a:p>
        </p:txBody>
      </p:sp>
      <p:pic>
        <p:nvPicPr>
          <p:cNvPr id="7" name="Obraz 6" descr="Obraz zawierający tekst, zrzut ekranu, oprogramowanie, numer&#10;&#10;Opis wygenerowany automatycznie">
            <a:extLst>
              <a:ext uri="{FF2B5EF4-FFF2-40B4-BE49-F238E27FC236}">
                <a16:creationId xmlns:a16="http://schemas.microsoft.com/office/drawing/2014/main" id="{E46C6A03-9090-91EF-B9B1-DC0FCE49F6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618"/>
          <a:stretch/>
        </p:blipFill>
        <p:spPr>
          <a:xfrm>
            <a:off x="492512" y="800599"/>
            <a:ext cx="11301259" cy="556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15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3D85CE-8B61-4E85-801C-9F0F8C3D6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D3B6D7C-34F5-D39A-BA20-A0B5D218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13" y="-4717"/>
            <a:ext cx="5908288" cy="1030629"/>
          </a:xfrm>
        </p:spPr>
        <p:txBody>
          <a:bodyPr>
            <a:normAutofit/>
          </a:bodyPr>
          <a:lstStyle/>
          <a:p>
            <a:r>
              <a:rPr lang="pl-PL" sz="2400" dirty="0">
                <a:solidFill>
                  <a:srgbClr val="F78D21"/>
                </a:solidFill>
              </a:rPr>
              <a:t>System Presentation</a:t>
            </a:r>
            <a:br>
              <a:rPr lang="pl-PL" sz="2400" dirty="0">
                <a:solidFill>
                  <a:srgbClr val="F78D21"/>
                </a:solidFill>
              </a:rPr>
            </a:br>
            <a:r>
              <a:rPr lang="pl-PL" sz="1600" dirty="0" err="1">
                <a:solidFill>
                  <a:srgbClr val="F78D21"/>
                </a:solidFill>
              </a:rPr>
              <a:t>Student's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class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schedule</a:t>
            </a:r>
            <a:endParaRPr lang="pl-PL" sz="2400" dirty="0">
              <a:solidFill>
                <a:srgbClr val="F78D21"/>
              </a:solidFill>
            </a:endParaRP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83FFD6A6-4489-6E0C-44E1-1AF04A1AB193}"/>
              </a:ext>
            </a:extLst>
          </p:cNvPr>
          <p:cNvSpPr txBox="1">
            <a:spLocks/>
          </p:cNvSpPr>
          <p:nvPr/>
        </p:nvSpPr>
        <p:spPr>
          <a:xfrm>
            <a:off x="10033687" y="399085"/>
            <a:ext cx="1665800" cy="626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rgbClr val="F78D21"/>
                </a:solidFill>
              </a:rPr>
              <a:t>STUDENT ACCOUNT</a:t>
            </a:r>
          </a:p>
        </p:txBody>
      </p:sp>
      <p:pic>
        <p:nvPicPr>
          <p:cNvPr id="7" name="Obraz 6" descr="Obraz zawierający tekst, oprogramowanie, zrzut ekranu, Strona internetowa&#10;&#10;Opis wygenerowany automatycznie">
            <a:extLst>
              <a:ext uri="{FF2B5EF4-FFF2-40B4-BE49-F238E27FC236}">
                <a16:creationId xmlns:a16="http://schemas.microsoft.com/office/drawing/2014/main" id="{7C52D213-533F-8E35-2902-9ED49DC8EC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830"/>
          <a:stretch/>
        </p:blipFill>
        <p:spPr>
          <a:xfrm>
            <a:off x="492513" y="845204"/>
            <a:ext cx="11212170" cy="551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80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69D6CC-9A63-3961-E41B-D0AD38BD3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42CBE6B-8A0C-7403-2569-315C0188E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13" y="-4717"/>
            <a:ext cx="5908288" cy="1030629"/>
          </a:xfrm>
        </p:spPr>
        <p:txBody>
          <a:bodyPr>
            <a:normAutofit/>
          </a:bodyPr>
          <a:lstStyle/>
          <a:p>
            <a:r>
              <a:rPr lang="pl-PL" sz="2400" dirty="0">
                <a:solidFill>
                  <a:srgbClr val="F78D21"/>
                </a:solidFill>
              </a:rPr>
              <a:t>System Presentation</a:t>
            </a:r>
            <a:br>
              <a:rPr lang="pl-PL" sz="2400" dirty="0">
                <a:solidFill>
                  <a:srgbClr val="F78D21"/>
                </a:solidFill>
              </a:rPr>
            </a:br>
            <a:r>
              <a:rPr lang="pl-PL" sz="1600" dirty="0">
                <a:solidFill>
                  <a:srgbClr val="F78D21"/>
                </a:solidFill>
              </a:rPr>
              <a:t>Class panel (</a:t>
            </a:r>
            <a:r>
              <a:rPr lang="pl-PL" sz="1600" dirty="0" err="1">
                <a:solidFill>
                  <a:srgbClr val="F78D21"/>
                </a:solidFill>
              </a:rPr>
              <a:t>student’s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perspective</a:t>
            </a:r>
            <a:r>
              <a:rPr lang="pl-PL" sz="1600" dirty="0">
                <a:solidFill>
                  <a:srgbClr val="F78D21"/>
                </a:solidFill>
              </a:rPr>
              <a:t>)</a:t>
            </a:r>
            <a:endParaRPr lang="pl-PL" sz="2400" dirty="0">
              <a:solidFill>
                <a:srgbClr val="F78D21"/>
              </a:solidFill>
            </a:endParaRP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FFC00736-0362-7238-8B6A-CC63AB44783F}"/>
              </a:ext>
            </a:extLst>
          </p:cNvPr>
          <p:cNvSpPr txBox="1">
            <a:spLocks/>
          </p:cNvSpPr>
          <p:nvPr/>
        </p:nvSpPr>
        <p:spPr>
          <a:xfrm>
            <a:off x="10008973" y="399085"/>
            <a:ext cx="1584378" cy="626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rgbClr val="F78D21"/>
                </a:solidFill>
              </a:rPr>
              <a:t>STUDENT ACCOUNT</a:t>
            </a:r>
          </a:p>
        </p:txBody>
      </p:sp>
      <p:pic>
        <p:nvPicPr>
          <p:cNvPr id="7" name="Obraz 6" descr="Obraz zawierający zrzut ekranu, tekst, design&#10;&#10;Opis wygenerowany automatycznie">
            <a:extLst>
              <a:ext uri="{FF2B5EF4-FFF2-40B4-BE49-F238E27FC236}">
                <a16:creationId xmlns:a16="http://schemas.microsoft.com/office/drawing/2014/main" id="{1710064D-80C6-08D3-E370-C7382B146D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628"/>
          <a:stretch/>
        </p:blipFill>
        <p:spPr>
          <a:xfrm>
            <a:off x="492513" y="834053"/>
            <a:ext cx="11234442" cy="55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18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787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26207A-3AC2-6EB9-E259-FB262975D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9F199E-BB94-384E-42AC-2317CA9ED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13" y="-4717"/>
            <a:ext cx="5908288" cy="1030629"/>
          </a:xfrm>
        </p:spPr>
        <p:txBody>
          <a:bodyPr>
            <a:normAutofit/>
          </a:bodyPr>
          <a:lstStyle/>
          <a:p>
            <a:r>
              <a:rPr lang="pl-PL" sz="2400" dirty="0">
                <a:solidFill>
                  <a:srgbClr val="F78D21"/>
                </a:solidFill>
              </a:rPr>
              <a:t>System Presentation</a:t>
            </a:r>
            <a:br>
              <a:rPr lang="pl-PL" sz="2400" dirty="0">
                <a:solidFill>
                  <a:srgbClr val="F78D21"/>
                </a:solidFill>
              </a:rPr>
            </a:br>
            <a:r>
              <a:rPr lang="pl-PL" sz="1600" dirty="0" err="1">
                <a:solidFill>
                  <a:srgbClr val="F78D21"/>
                </a:solidFill>
              </a:rPr>
              <a:t>Attaching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educational</a:t>
            </a:r>
            <a:r>
              <a:rPr lang="pl-PL" sz="1600" dirty="0">
                <a:solidFill>
                  <a:srgbClr val="F78D21"/>
                </a:solidFill>
              </a:rPr>
              <a:t> materials (</a:t>
            </a:r>
            <a:r>
              <a:rPr lang="pl-PL" sz="1600" dirty="0" err="1">
                <a:solidFill>
                  <a:srgbClr val="F78D21"/>
                </a:solidFill>
              </a:rPr>
              <a:t>student’s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perspective</a:t>
            </a:r>
            <a:r>
              <a:rPr lang="pl-PL" sz="1600" dirty="0">
                <a:solidFill>
                  <a:srgbClr val="F78D21"/>
                </a:solidFill>
              </a:rPr>
              <a:t>))</a:t>
            </a:r>
            <a:endParaRPr lang="pl-PL" sz="2400" dirty="0">
              <a:solidFill>
                <a:srgbClr val="F78D21"/>
              </a:solidFill>
            </a:endParaRP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7E6DF8E4-BFEC-0A8D-C5C7-52D5A0B689E9}"/>
              </a:ext>
            </a:extLst>
          </p:cNvPr>
          <p:cNvSpPr txBox="1">
            <a:spLocks/>
          </p:cNvSpPr>
          <p:nvPr/>
        </p:nvSpPr>
        <p:spPr>
          <a:xfrm>
            <a:off x="9971903" y="399084"/>
            <a:ext cx="1547307" cy="626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200" dirty="0">
                <a:solidFill>
                  <a:srgbClr val="F78D21"/>
                </a:solidFill>
              </a:rPr>
              <a:t>STUDENT ACCOUNT</a:t>
            </a:r>
          </a:p>
        </p:txBody>
      </p:sp>
      <p:pic>
        <p:nvPicPr>
          <p:cNvPr id="8" name="Obraz 7" descr="Obraz zawierający zrzut ekranu, tekst, oprogramowanie, Oprogramowanie multimedialne&#10;&#10;Opis wygenerowany automatycznie">
            <a:extLst>
              <a:ext uri="{FF2B5EF4-FFF2-40B4-BE49-F238E27FC236}">
                <a16:creationId xmlns:a16="http://schemas.microsoft.com/office/drawing/2014/main" id="{0E696612-7111-7970-A718-FF31009248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4" r="264" b="1841"/>
          <a:stretch/>
        </p:blipFill>
        <p:spPr>
          <a:xfrm>
            <a:off x="579863" y="878658"/>
            <a:ext cx="11028557" cy="547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4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54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204D15-F080-C9B7-72AB-92416FA3F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rgbClr val="FEF4E0"/>
                </a:solidFill>
              </a:rPr>
              <a:t>Motivations</a:t>
            </a:r>
            <a:endParaRPr lang="pl-PL" dirty="0">
              <a:solidFill>
                <a:srgbClr val="FEF4E0"/>
              </a:solidFill>
            </a:endParaRP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B1BA755-E34E-8FC3-C5E2-A7EDF897C7D4}"/>
              </a:ext>
            </a:extLst>
          </p:cNvPr>
          <p:cNvSpPr txBox="1"/>
          <p:nvPr/>
        </p:nvSpPr>
        <p:spPr>
          <a:xfrm>
            <a:off x="838200" y="1690688"/>
            <a:ext cx="1023496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l-PL" sz="2000" b="1" dirty="0" err="1">
                <a:solidFill>
                  <a:srgbClr val="FEF4E0"/>
                </a:solidFill>
              </a:rPr>
              <a:t>Growing</a:t>
            </a:r>
            <a:r>
              <a:rPr lang="pl-PL" sz="2000" b="1" dirty="0">
                <a:solidFill>
                  <a:srgbClr val="FEF4E0"/>
                </a:solidFill>
              </a:rPr>
              <a:t> </a:t>
            </a:r>
            <a:r>
              <a:rPr lang="pl-PL" sz="2000" b="1" dirty="0" err="1">
                <a:solidFill>
                  <a:srgbClr val="FEF4E0"/>
                </a:solidFill>
              </a:rPr>
              <a:t>Popularity</a:t>
            </a:r>
            <a:r>
              <a:rPr lang="pl-PL" sz="2000" b="1" dirty="0">
                <a:solidFill>
                  <a:srgbClr val="FEF4E0"/>
                </a:solidFill>
              </a:rPr>
              <a:t> of </a:t>
            </a:r>
            <a:r>
              <a:rPr lang="pl-PL" sz="2000" b="1" dirty="0" err="1">
                <a:solidFill>
                  <a:srgbClr val="FEF4E0"/>
                </a:solidFill>
              </a:rPr>
              <a:t>Extracurricular</a:t>
            </a:r>
            <a:r>
              <a:rPr lang="pl-PL" sz="2000" b="1" dirty="0">
                <a:solidFill>
                  <a:srgbClr val="FEF4E0"/>
                </a:solidFill>
              </a:rPr>
              <a:t> </a:t>
            </a:r>
            <a:r>
              <a:rPr lang="pl-PL" sz="2000" b="1" dirty="0" err="1">
                <a:solidFill>
                  <a:srgbClr val="FEF4E0"/>
                </a:solidFill>
              </a:rPr>
              <a:t>Activities</a:t>
            </a:r>
            <a:endParaRPr lang="pl-PL" sz="2000" b="1" dirty="0">
              <a:solidFill>
                <a:srgbClr val="FEF4E0"/>
              </a:solidFill>
            </a:endParaRPr>
          </a:p>
          <a:p>
            <a:pPr lvl="1"/>
            <a:endParaRPr lang="pl-PL" sz="1400" dirty="0">
              <a:solidFill>
                <a:srgbClr val="FEF4E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b="1" dirty="0">
                <a:solidFill>
                  <a:srgbClr val="FEF4E0"/>
                </a:solidFill>
              </a:rPr>
              <a:t>Lack of Comprehensive Tools on the Market</a:t>
            </a:r>
          </a:p>
          <a:p>
            <a:pPr lvl="1"/>
            <a:endParaRPr lang="pl-PL" sz="1400" dirty="0">
              <a:solidFill>
                <a:srgbClr val="FEF4E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l-PL" sz="2000" b="1" dirty="0">
                <a:solidFill>
                  <a:srgbClr val="FEF4E0"/>
                </a:solidFill>
              </a:rPr>
              <a:t>Real </a:t>
            </a:r>
            <a:r>
              <a:rPr lang="pl-PL" sz="2000" b="1" dirty="0" err="1">
                <a:solidFill>
                  <a:srgbClr val="FEF4E0"/>
                </a:solidFill>
              </a:rPr>
              <a:t>Need</a:t>
            </a:r>
            <a:r>
              <a:rPr lang="pl-PL" sz="2000" b="1" dirty="0">
                <a:solidFill>
                  <a:srgbClr val="FEF4E0"/>
                </a:solidFill>
              </a:rPr>
              <a:t> for </a:t>
            </a:r>
            <a:r>
              <a:rPr lang="pl-PL" sz="2000" b="1" dirty="0" err="1">
                <a:solidFill>
                  <a:srgbClr val="FEF4E0"/>
                </a:solidFill>
              </a:rPr>
              <a:t>Optimization</a:t>
            </a:r>
            <a:r>
              <a:rPr lang="pl-PL" sz="2000" b="1" dirty="0">
                <a:solidFill>
                  <a:srgbClr val="FEF4E0"/>
                </a:solidFill>
              </a:rPr>
              <a:t> of </a:t>
            </a:r>
            <a:r>
              <a:rPr lang="pl-PL" sz="2000" b="1" dirty="0" err="1">
                <a:solidFill>
                  <a:srgbClr val="FEF4E0"/>
                </a:solidFill>
              </a:rPr>
              <a:t>Extracurricular</a:t>
            </a:r>
            <a:r>
              <a:rPr lang="pl-PL" sz="2000" b="1" dirty="0">
                <a:solidFill>
                  <a:srgbClr val="FEF4E0"/>
                </a:solidFill>
              </a:rPr>
              <a:t> </a:t>
            </a:r>
            <a:r>
              <a:rPr lang="pl-PL" sz="2000" b="1" dirty="0" err="1">
                <a:solidFill>
                  <a:srgbClr val="FEF4E0"/>
                </a:solidFill>
              </a:rPr>
              <a:t>Work</a:t>
            </a:r>
            <a:endParaRPr lang="pl-PL" sz="2000" b="1" dirty="0">
              <a:solidFill>
                <a:srgbClr val="FEF4E0"/>
              </a:solidFill>
            </a:endParaRPr>
          </a:p>
          <a:p>
            <a:pPr lvl="1"/>
            <a:endParaRPr lang="pl-PL" sz="1400" dirty="0">
              <a:solidFill>
                <a:srgbClr val="FEF4E0"/>
              </a:solidFill>
            </a:endParaRPr>
          </a:p>
          <a:p>
            <a:r>
              <a:rPr lang="pl-PL" sz="2000" dirty="0">
                <a:solidFill>
                  <a:srgbClr val="FEF4E0"/>
                </a:solidFill>
              </a:rPr>
              <a:t>4. </a:t>
            </a:r>
            <a:r>
              <a:rPr lang="pl-PL" sz="2000" b="1" dirty="0" err="1">
                <a:solidFill>
                  <a:srgbClr val="FEF4E0"/>
                </a:solidFill>
              </a:rPr>
              <a:t>Contact</a:t>
            </a:r>
            <a:r>
              <a:rPr lang="pl-PL" sz="2000" b="1" dirty="0">
                <a:solidFill>
                  <a:srgbClr val="FEF4E0"/>
                </a:solidFill>
              </a:rPr>
              <a:t> with the Target </a:t>
            </a:r>
            <a:r>
              <a:rPr lang="pl-PL" sz="2000" b="1" dirty="0" err="1">
                <a:solidFill>
                  <a:srgbClr val="FEF4E0"/>
                </a:solidFill>
              </a:rPr>
              <a:t>Group</a:t>
            </a:r>
            <a:endParaRPr lang="pl-PL" sz="2000" b="1" dirty="0">
              <a:solidFill>
                <a:srgbClr val="FEF4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602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787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9424FA-332B-304C-35C3-39B456D86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1782FA-363C-E2D6-41E8-96241C203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13" y="-4717"/>
            <a:ext cx="5908288" cy="1030629"/>
          </a:xfrm>
        </p:spPr>
        <p:txBody>
          <a:bodyPr>
            <a:normAutofit/>
          </a:bodyPr>
          <a:lstStyle/>
          <a:p>
            <a:r>
              <a:rPr lang="pl-PL" sz="2400" dirty="0">
                <a:solidFill>
                  <a:srgbClr val="F78D21"/>
                </a:solidFill>
              </a:rPr>
              <a:t>System Presentation</a:t>
            </a:r>
            <a:br>
              <a:rPr lang="pl-PL" sz="2400" dirty="0">
                <a:solidFill>
                  <a:srgbClr val="F78D21"/>
                </a:solidFill>
              </a:rPr>
            </a:br>
            <a:r>
              <a:rPr lang="pl-PL" sz="1600" dirty="0" err="1">
                <a:solidFill>
                  <a:srgbClr val="F78D21"/>
                </a:solidFill>
              </a:rPr>
              <a:t>Account</a:t>
            </a:r>
            <a:r>
              <a:rPr lang="pl-PL" sz="1600" dirty="0">
                <a:solidFill>
                  <a:srgbClr val="F78D21"/>
                </a:solidFill>
              </a:rPr>
              <a:t> data </a:t>
            </a:r>
            <a:r>
              <a:rPr lang="pl-PL" sz="1600" dirty="0" err="1">
                <a:solidFill>
                  <a:srgbClr val="F78D21"/>
                </a:solidFill>
              </a:rPr>
              <a:t>edit</a:t>
            </a:r>
            <a:endParaRPr lang="pl-PL" sz="2400" dirty="0">
              <a:solidFill>
                <a:srgbClr val="F78D21"/>
              </a:solidFill>
            </a:endParaRPr>
          </a:p>
        </p:txBody>
      </p:sp>
      <p:pic>
        <p:nvPicPr>
          <p:cNvPr id="7" name="Obraz 6" descr="Obraz zawierający tekst, oprogramowanie, Strona internetowa, Ikona komputerowa&#10;&#10;Opis wygenerowany automatycznie">
            <a:extLst>
              <a:ext uri="{FF2B5EF4-FFF2-40B4-BE49-F238E27FC236}">
                <a16:creationId xmlns:a16="http://schemas.microsoft.com/office/drawing/2014/main" id="{E0180178-B633-7418-8B83-4AB083FBDB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5" r="756" b="1870"/>
          <a:stretch/>
        </p:blipFill>
        <p:spPr>
          <a:xfrm>
            <a:off x="604024" y="885377"/>
            <a:ext cx="10983951" cy="5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18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540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EE72DB-7283-7A20-2B2A-BD7E0A76D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C85ABA1-69C1-3B29-3C02-1635AB2E9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rgbClr val="FEF4E0"/>
                </a:solidFill>
              </a:rPr>
              <a:t>Thank</a:t>
            </a:r>
            <a:r>
              <a:rPr lang="pl-PL" dirty="0">
                <a:solidFill>
                  <a:srgbClr val="FEF4E0"/>
                </a:solidFill>
              </a:rPr>
              <a:t> </a:t>
            </a:r>
            <a:r>
              <a:rPr lang="pl-PL" dirty="0" err="1">
                <a:solidFill>
                  <a:srgbClr val="FEF4E0"/>
                </a:solidFill>
              </a:rPr>
              <a:t>you</a:t>
            </a:r>
            <a:r>
              <a:rPr lang="pl-PL" dirty="0">
                <a:solidFill>
                  <a:srgbClr val="FEF4E0"/>
                </a:solidFill>
              </a:rPr>
              <a:t> for </a:t>
            </a:r>
            <a:r>
              <a:rPr lang="pl-PL" dirty="0" err="1">
                <a:solidFill>
                  <a:srgbClr val="FEF4E0"/>
                </a:solidFill>
              </a:rPr>
              <a:t>your</a:t>
            </a:r>
            <a:r>
              <a:rPr lang="pl-PL" dirty="0">
                <a:solidFill>
                  <a:srgbClr val="FEF4E0"/>
                </a:solidFill>
              </a:rPr>
              <a:t> </a:t>
            </a:r>
            <a:r>
              <a:rPr lang="pl-PL" dirty="0" err="1">
                <a:solidFill>
                  <a:srgbClr val="FEF4E0"/>
                </a:solidFill>
              </a:rPr>
              <a:t>attention</a:t>
            </a:r>
            <a:r>
              <a:rPr lang="pl-PL" dirty="0">
                <a:solidFill>
                  <a:srgbClr val="FEF4E0"/>
                </a:solidFill>
              </a:rPr>
              <a:t>!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0DC648E-E164-CF0B-8373-17AB5767DF2A}"/>
              </a:ext>
            </a:extLst>
          </p:cNvPr>
          <p:cNvSpPr txBox="1"/>
          <p:nvPr/>
        </p:nvSpPr>
        <p:spPr>
          <a:xfrm>
            <a:off x="838200" y="1298687"/>
            <a:ext cx="1674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rgbClr val="FEF4E0"/>
                </a:solidFill>
              </a:rPr>
              <a:t>Bartosz Szarłowicz</a:t>
            </a:r>
          </a:p>
        </p:txBody>
      </p:sp>
    </p:spTree>
    <p:extLst>
      <p:ext uri="{BB962C8B-B14F-4D97-AF65-F5344CB8AC3E}">
        <p14:creationId xmlns:p14="http://schemas.microsoft.com/office/powerpoint/2010/main" val="2779304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540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E5C3A5-319A-DBEC-0E20-AA3321C64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4BF0B9-CDA6-3B31-60D0-1ECFF4F4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rgbClr val="FEF4E0"/>
                </a:solidFill>
              </a:rPr>
              <a:t>Goal</a:t>
            </a:r>
            <a:r>
              <a:rPr lang="pl-PL" dirty="0">
                <a:solidFill>
                  <a:srgbClr val="FEF4E0"/>
                </a:solidFill>
              </a:rPr>
              <a:t> of the Engineering </a:t>
            </a:r>
            <a:r>
              <a:rPr lang="pl-PL" dirty="0" err="1">
                <a:solidFill>
                  <a:srgbClr val="FEF4E0"/>
                </a:solidFill>
              </a:rPr>
              <a:t>Thesis</a:t>
            </a:r>
            <a:endParaRPr lang="pl-PL" dirty="0">
              <a:solidFill>
                <a:srgbClr val="FEF4E0"/>
              </a:solidFill>
            </a:endParaRP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DEB2A5EA-5BD4-CD7B-3692-BCA7133539EC}"/>
              </a:ext>
            </a:extLst>
          </p:cNvPr>
          <p:cNvSpPr txBox="1"/>
          <p:nvPr/>
        </p:nvSpPr>
        <p:spPr>
          <a:xfrm>
            <a:off x="1982178" y="3251111"/>
            <a:ext cx="2987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pl-PL" sz="2400" b="1" dirty="0" err="1">
                <a:solidFill>
                  <a:srgbClr val="FEF4E0"/>
                </a:solidFill>
              </a:rPr>
              <a:t>Teacher</a:t>
            </a:r>
            <a:endParaRPr lang="pl-PL" sz="2400" b="1" dirty="0">
              <a:solidFill>
                <a:srgbClr val="FEF4E0"/>
              </a:solidFill>
            </a:endParaRP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7C4D3137-4FC1-D031-F931-2002E2A11B1A}"/>
              </a:ext>
            </a:extLst>
          </p:cNvPr>
          <p:cNvSpPr txBox="1"/>
          <p:nvPr/>
        </p:nvSpPr>
        <p:spPr>
          <a:xfrm>
            <a:off x="6632537" y="3364244"/>
            <a:ext cx="41931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l-PL" sz="2400" b="1" dirty="0">
                <a:solidFill>
                  <a:srgbClr val="FEF4E0"/>
                </a:solidFill>
              </a:rPr>
              <a:t>Organization of </a:t>
            </a:r>
            <a:r>
              <a:rPr lang="pl-PL" sz="2400" b="1" dirty="0" err="1">
                <a:solidFill>
                  <a:srgbClr val="FEF4E0"/>
                </a:solidFill>
              </a:rPr>
              <a:t>classes</a:t>
            </a:r>
            <a:endParaRPr lang="pl-PL" sz="2000" b="1" dirty="0">
              <a:solidFill>
                <a:srgbClr val="FEF4E0"/>
              </a:solidFill>
            </a:endParaRPr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4706A012-B048-002D-89FD-FD8D37F9B22D}"/>
              </a:ext>
            </a:extLst>
          </p:cNvPr>
          <p:cNvSpPr txBox="1"/>
          <p:nvPr/>
        </p:nvSpPr>
        <p:spPr>
          <a:xfrm>
            <a:off x="2042953" y="5480846"/>
            <a:ext cx="18984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l-PL" sz="2400" b="1" dirty="0">
                <a:solidFill>
                  <a:srgbClr val="FEF4E0"/>
                </a:solidFill>
              </a:rPr>
              <a:t>Student</a:t>
            </a:r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2100BAF9-B7D7-F049-0CAC-124D082704E5}"/>
              </a:ext>
            </a:extLst>
          </p:cNvPr>
          <p:cNvSpPr txBox="1"/>
          <p:nvPr/>
        </p:nvSpPr>
        <p:spPr>
          <a:xfrm>
            <a:off x="7751265" y="5474736"/>
            <a:ext cx="20258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l-PL" sz="2400" b="1" dirty="0" err="1">
                <a:solidFill>
                  <a:srgbClr val="FEF4E0"/>
                </a:solidFill>
              </a:rPr>
              <a:t>Parent</a:t>
            </a:r>
            <a:endParaRPr lang="pl-PL" sz="2400" b="1" dirty="0">
              <a:solidFill>
                <a:srgbClr val="FEF4E0"/>
              </a:solidFill>
            </a:endParaRPr>
          </a:p>
        </p:txBody>
      </p:sp>
      <p:pic>
        <p:nvPicPr>
          <p:cNvPr id="28" name="Obraz 27" descr="Obraz zawierający Czcionka, symbol, logo, Grafika&#10;&#10;Opis wygenerowany automatycznie">
            <a:extLst>
              <a:ext uri="{FF2B5EF4-FFF2-40B4-BE49-F238E27FC236}">
                <a16:creationId xmlns:a16="http://schemas.microsoft.com/office/drawing/2014/main" id="{BD278B41-25E8-EE31-9E92-8B3A87EFC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088" y="1730931"/>
            <a:ext cx="1586232" cy="1586232"/>
          </a:xfrm>
          <a:prstGeom prst="rect">
            <a:avLst/>
          </a:prstGeom>
        </p:spPr>
      </p:pic>
      <p:pic>
        <p:nvPicPr>
          <p:cNvPr id="29" name="Obraz 28" descr="Obraz zawierający krąg, symbol, Czcionka, tekst&#10;&#10;Opis wygenerowany automatycznie">
            <a:extLst>
              <a:ext uri="{FF2B5EF4-FFF2-40B4-BE49-F238E27FC236}">
                <a16:creationId xmlns:a16="http://schemas.microsoft.com/office/drawing/2014/main" id="{8DBC1C83-7A4C-A61E-1123-A88031368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771" y="1792788"/>
            <a:ext cx="1750780" cy="1750780"/>
          </a:xfrm>
          <a:prstGeom prst="rect">
            <a:avLst/>
          </a:prstGeom>
        </p:spPr>
      </p:pic>
      <p:pic>
        <p:nvPicPr>
          <p:cNvPr id="30" name="Obraz 29" descr="Obraz zawierający symbol, design&#10;&#10;Opis wygenerowany automatycznie">
            <a:extLst>
              <a:ext uri="{FF2B5EF4-FFF2-40B4-BE49-F238E27FC236}">
                <a16:creationId xmlns:a16="http://schemas.microsoft.com/office/drawing/2014/main" id="{3670C355-5C28-BF13-284A-BEDB0697E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664" y="4042545"/>
            <a:ext cx="1438301" cy="1438301"/>
          </a:xfrm>
          <a:prstGeom prst="rect">
            <a:avLst/>
          </a:prstGeom>
        </p:spPr>
      </p:pic>
      <p:pic>
        <p:nvPicPr>
          <p:cNvPr id="31" name="Obraz 30" descr="Obraz zawierający Czcionka, symbol, Grafika, biały&#10;&#10;Opis wygenerowany automatycznie">
            <a:extLst>
              <a:ext uri="{FF2B5EF4-FFF2-40B4-BE49-F238E27FC236}">
                <a16:creationId xmlns:a16="http://schemas.microsoft.com/office/drawing/2014/main" id="{81C731D7-3EFE-7BC2-E474-716CD1612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2646" y="4174277"/>
            <a:ext cx="1456568" cy="145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17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540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3DF3B9-B873-ADCC-1432-0D7B6C9EB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77B243-C60F-5800-3E75-0D60D6D4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rgbClr val="FEF4E0"/>
                </a:solidFill>
              </a:rPr>
              <a:t>Goal</a:t>
            </a:r>
            <a:r>
              <a:rPr lang="pl-PL" dirty="0">
                <a:solidFill>
                  <a:srgbClr val="FEF4E0"/>
                </a:solidFill>
              </a:rPr>
              <a:t> of the Engineering </a:t>
            </a:r>
            <a:r>
              <a:rPr lang="pl-PL" dirty="0" err="1">
                <a:solidFill>
                  <a:srgbClr val="FEF4E0"/>
                </a:solidFill>
              </a:rPr>
              <a:t>Thesis</a:t>
            </a:r>
            <a:endParaRPr lang="pl-PL" dirty="0">
              <a:solidFill>
                <a:srgbClr val="FEF4E0"/>
              </a:solidFill>
            </a:endParaRP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824268A-498D-A962-7EFF-E539558A378B}"/>
              </a:ext>
            </a:extLst>
          </p:cNvPr>
          <p:cNvCxnSpPr/>
          <p:nvPr/>
        </p:nvCxnSpPr>
        <p:spPr>
          <a:xfrm>
            <a:off x="4608911" y="3061758"/>
            <a:ext cx="1233476" cy="1212655"/>
          </a:xfrm>
          <a:prstGeom prst="line">
            <a:avLst/>
          </a:prstGeom>
          <a:ln>
            <a:solidFill>
              <a:srgbClr val="FEF4E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A4CEB3F6-55D0-AE4A-6FCE-27BB523E8196}"/>
              </a:ext>
            </a:extLst>
          </p:cNvPr>
          <p:cNvCxnSpPr/>
          <p:nvPr/>
        </p:nvCxnSpPr>
        <p:spPr>
          <a:xfrm>
            <a:off x="4608911" y="3061758"/>
            <a:ext cx="2474556" cy="8913"/>
          </a:xfrm>
          <a:prstGeom prst="line">
            <a:avLst/>
          </a:prstGeom>
          <a:ln>
            <a:solidFill>
              <a:srgbClr val="FEF4E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35624922-E0C0-A402-48B9-14211FE71D6C}"/>
              </a:ext>
            </a:extLst>
          </p:cNvPr>
          <p:cNvCxnSpPr/>
          <p:nvPr/>
        </p:nvCxnSpPr>
        <p:spPr>
          <a:xfrm flipH="1">
            <a:off x="5842387" y="3070671"/>
            <a:ext cx="1241080" cy="1203742"/>
          </a:xfrm>
          <a:prstGeom prst="line">
            <a:avLst/>
          </a:prstGeom>
          <a:ln>
            <a:solidFill>
              <a:srgbClr val="FEF4E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D4EF13F-BE51-9181-F58D-FF9A3834EC25}"/>
              </a:ext>
            </a:extLst>
          </p:cNvPr>
          <p:cNvCxnSpPr/>
          <p:nvPr/>
        </p:nvCxnSpPr>
        <p:spPr>
          <a:xfrm flipV="1">
            <a:off x="3811170" y="4274413"/>
            <a:ext cx="2031217" cy="396558"/>
          </a:xfrm>
          <a:prstGeom prst="line">
            <a:avLst/>
          </a:prstGeom>
          <a:ln>
            <a:solidFill>
              <a:srgbClr val="FEF4E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056F42B1-484A-829F-EAC6-E1BADDDBEADE}"/>
              </a:ext>
            </a:extLst>
          </p:cNvPr>
          <p:cNvCxnSpPr/>
          <p:nvPr/>
        </p:nvCxnSpPr>
        <p:spPr>
          <a:xfrm>
            <a:off x="5842387" y="4274413"/>
            <a:ext cx="2172378" cy="400093"/>
          </a:xfrm>
          <a:prstGeom prst="line">
            <a:avLst/>
          </a:prstGeom>
          <a:ln>
            <a:solidFill>
              <a:srgbClr val="FEF4E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Obraz 21" descr="Obraz zawierający szkic, kreskówka, wieszak, ilustracja&#10;&#10;Opis wygenerowany automatycznie">
            <a:extLst>
              <a:ext uri="{FF2B5EF4-FFF2-40B4-BE49-F238E27FC236}">
                <a16:creationId xmlns:a16="http://schemas.microsoft.com/office/drawing/2014/main" id="{E205A0E2-59C3-6247-0576-06015E2A9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746" y="4357009"/>
            <a:ext cx="949282" cy="949282"/>
          </a:xfrm>
          <a:prstGeom prst="rect">
            <a:avLst/>
          </a:prstGeom>
        </p:spPr>
      </p:pic>
      <p:sp>
        <p:nvSpPr>
          <p:cNvPr id="24" name="pole tekstowe 23">
            <a:extLst>
              <a:ext uri="{FF2B5EF4-FFF2-40B4-BE49-F238E27FC236}">
                <a16:creationId xmlns:a16="http://schemas.microsoft.com/office/drawing/2014/main" id="{FC2C5C7F-B847-2E44-8A88-1A2C85DBBEC0}"/>
              </a:ext>
            </a:extLst>
          </p:cNvPr>
          <p:cNvSpPr txBox="1"/>
          <p:nvPr/>
        </p:nvSpPr>
        <p:spPr>
          <a:xfrm>
            <a:off x="1982178" y="3251111"/>
            <a:ext cx="2987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pl-PL" sz="2400" b="1" dirty="0" err="1">
                <a:solidFill>
                  <a:srgbClr val="FEF4E0"/>
                </a:solidFill>
              </a:rPr>
              <a:t>Teacher</a:t>
            </a:r>
            <a:endParaRPr lang="pl-PL" sz="2400" b="1" dirty="0">
              <a:solidFill>
                <a:srgbClr val="FEF4E0"/>
              </a:solidFill>
            </a:endParaRP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33ACBC62-42E2-997C-4242-B19BD1E122BA}"/>
              </a:ext>
            </a:extLst>
          </p:cNvPr>
          <p:cNvSpPr txBox="1"/>
          <p:nvPr/>
        </p:nvSpPr>
        <p:spPr>
          <a:xfrm>
            <a:off x="6632537" y="3364244"/>
            <a:ext cx="40564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l-PL" sz="2400" b="1" dirty="0">
                <a:solidFill>
                  <a:srgbClr val="FEF4E0"/>
                </a:solidFill>
              </a:rPr>
              <a:t>Organization of </a:t>
            </a:r>
            <a:r>
              <a:rPr lang="pl-PL" sz="2400" b="1" dirty="0" err="1">
                <a:solidFill>
                  <a:srgbClr val="FEF4E0"/>
                </a:solidFill>
              </a:rPr>
              <a:t>classes</a:t>
            </a:r>
            <a:endParaRPr lang="pl-PL" sz="2000" b="1" dirty="0">
              <a:solidFill>
                <a:srgbClr val="FEF4E0"/>
              </a:solidFill>
            </a:endParaRPr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F5C021DC-3DDD-1DCE-9BF8-A75A0AE1B112}"/>
              </a:ext>
            </a:extLst>
          </p:cNvPr>
          <p:cNvSpPr txBox="1"/>
          <p:nvPr/>
        </p:nvSpPr>
        <p:spPr>
          <a:xfrm>
            <a:off x="2042952" y="5480846"/>
            <a:ext cx="20258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l-PL" sz="2400" b="1" dirty="0">
                <a:solidFill>
                  <a:srgbClr val="FEF4E0"/>
                </a:solidFill>
              </a:rPr>
              <a:t>Student</a:t>
            </a:r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C4B65054-4AF3-42DE-4A44-ED96117CD2DB}"/>
              </a:ext>
            </a:extLst>
          </p:cNvPr>
          <p:cNvSpPr txBox="1"/>
          <p:nvPr/>
        </p:nvSpPr>
        <p:spPr>
          <a:xfrm>
            <a:off x="7751265" y="5474736"/>
            <a:ext cx="20258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l-PL" sz="2400" b="1" dirty="0" err="1">
                <a:solidFill>
                  <a:srgbClr val="FEF4E0"/>
                </a:solidFill>
              </a:rPr>
              <a:t>Parent</a:t>
            </a:r>
            <a:endParaRPr lang="pl-PL" sz="2400" b="1" dirty="0">
              <a:solidFill>
                <a:srgbClr val="FEF4E0"/>
              </a:solidFill>
            </a:endParaRPr>
          </a:p>
        </p:txBody>
      </p:sp>
      <p:pic>
        <p:nvPicPr>
          <p:cNvPr id="28" name="Obraz 27" descr="Obraz zawierający Czcionka, symbol, logo, Grafika&#10;&#10;Opis wygenerowany automatycznie">
            <a:extLst>
              <a:ext uri="{FF2B5EF4-FFF2-40B4-BE49-F238E27FC236}">
                <a16:creationId xmlns:a16="http://schemas.microsoft.com/office/drawing/2014/main" id="{DA7D0A9C-F22F-3916-665F-460BACD6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088" y="1730931"/>
            <a:ext cx="1586232" cy="1586232"/>
          </a:xfrm>
          <a:prstGeom prst="rect">
            <a:avLst/>
          </a:prstGeom>
        </p:spPr>
      </p:pic>
      <p:pic>
        <p:nvPicPr>
          <p:cNvPr id="29" name="Obraz 28" descr="Obraz zawierający krąg, symbol, Czcionka, tekst&#10;&#10;Opis wygenerowany automatycznie">
            <a:extLst>
              <a:ext uri="{FF2B5EF4-FFF2-40B4-BE49-F238E27FC236}">
                <a16:creationId xmlns:a16="http://schemas.microsoft.com/office/drawing/2014/main" id="{A8B515FA-EC71-014C-F2DD-E45E97FB8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771" y="1792788"/>
            <a:ext cx="1750780" cy="1750780"/>
          </a:xfrm>
          <a:prstGeom prst="rect">
            <a:avLst/>
          </a:prstGeom>
        </p:spPr>
      </p:pic>
      <p:pic>
        <p:nvPicPr>
          <p:cNvPr id="30" name="Obraz 29" descr="Obraz zawierający symbol, design&#10;&#10;Opis wygenerowany automatycznie">
            <a:extLst>
              <a:ext uri="{FF2B5EF4-FFF2-40B4-BE49-F238E27FC236}">
                <a16:creationId xmlns:a16="http://schemas.microsoft.com/office/drawing/2014/main" id="{99F157B0-232A-594F-27F6-B3E7F5352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1664" y="4042545"/>
            <a:ext cx="1438301" cy="1438301"/>
          </a:xfrm>
          <a:prstGeom prst="rect">
            <a:avLst/>
          </a:prstGeom>
        </p:spPr>
      </p:pic>
      <p:pic>
        <p:nvPicPr>
          <p:cNvPr id="31" name="Obraz 30" descr="Obraz zawierający Czcionka, symbol, Grafika, biały&#10;&#10;Opis wygenerowany automatycznie">
            <a:extLst>
              <a:ext uri="{FF2B5EF4-FFF2-40B4-BE49-F238E27FC236}">
                <a16:creationId xmlns:a16="http://schemas.microsoft.com/office/drawing/2014/main" id="{C71EA0B5-31C8-469D-B355-DBD3D17A9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2646" y="4174277"/>
            <a:ext cx="1456568" cy="145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92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540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25F0BA-C8F1-3935-CD9E-BDE146465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476700C-E3DD-2F8C-748C-D90BCA044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rgbClr val="FEF4E0"/>
                </a:solidFill>
              </a:rPr>
              <a:t>Goal</a:t>
            </a:r>
            <a:r>
              <a:rPr lang="pl-PL" dirty="0">
                <a:solidFill>
                  <a:srgbClr val="FEF4E0"/>
                </a:solidFill>
              </a:rPr>
              <a:t> of the Engineering </a:t>
            </a:r>
            <a:r>
              <a:rPr lang="pl-PL" dirty="0" err="1">
                <a:solidFill>
                  <a:srgbClr val="FEF4E0"/>
                </a:solidFill>
              </a:rPr>
              <a:t>Thesis</a:t>
            </a:r>
            <a:endParaRPr lang="pl-PL" dirty="0">
              <a:solidFill>
                <a:srgbClr val="FEF4E0"/>
              </a:solidFill>
            </a:endParaRP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0A19B56A-0596-FAA6-334F-D35E9C66FB98}"/>
              </a:ext>
            </a:extLst>
          </p:cNvPr>
          <p:cNvCxnSpPr/>
          <p:nvPr/>
        </p:nvCxnSpPr>
        <p:spPr>
          <a:xfrm>
            <a:off x="4608911" y="3061758"/>
            <a:ext cx="1233476" cy="1212655"/>
          </a:xfrm>
          <a:prstGeom prst="line">
            <a:avLst/>
          </a:prstGeom>
          <a:ln>
            <a:solidFill>
              <a:srgbClr val="FEF4E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079AB84E-B405-4AB6-2574-F4E9BAF25EC9}"/>
              </a:ext>
            </a:extLst>
          </p:cNvPr>
          <p:cNvCxnSpPr/>
          <p:nvPr/>
        </p:nvCxnSpPr>
        <p:spPr>
          <a:xfrm>
            <a:off x="4608911" y="3061758"/>
            <a:ext cx="2474556" cy="8913"/>
          </a:xfrm>
          <a:prstGeom prst="line">
            <a:avLst/>
          </a:prstGeom>
          <a:ln>
            <a:solidFill>
              <a:srgbClr val="FEF4E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3164A1B-DC8B-9DE0-A2F1-D48BE6C9ED41}"/>
              </a:ext>
            </a:extLst>
          </p:cNvPr>
          <p:cNvCxnSpPr/>
          <p:nvPr/>
        </p:nvCxnSpPr>
        <p:spPr>
          <a:xfrm flipH="1">
            <a:off x="5842387" y="3070671"/>
            <a:ext cx="1241080" cy="1203742"/>
          </a:xfrm>
          <a:prstGeom prst="line">
            <a:avLst/>
          </a:prstGeom>
          <a:ln>
            <a:solidFill>
              <a:srgbClr val="FEF4E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F4861261-D4FE-7009-4E6C-E61BE5A1CB66}"/>
              </a:ext>
            </a:extLst>
          </p:cNvPr>
          <p:cNvCxnSpPr/>
          <p:nvPr/>
        </p:nvCxnSpPr>
        <p:spPr>
          <a:xfrm flipV="1">
            <a:off x="3811170" y="4274413"/>
            <a:ext cx="2031217" cy="396558"/>
          </a:xfrm>
          <a:prstGeom prst="line">
            <a:avLst/>
          </a:prstGeom>
          <a:ln>
            <a:solidFill>
              <a:srgbClr val="FEF4E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8E2EC5D8-15A3-D58C-3F10-FE8EE65CC834}"/>
              </a:ext>
            </a:extLst>
          </p:cNvPr>
          <p:cNvCxnSpPr/>
          <p:nvPr/>
        </p:nvCxnSpPr>
        <p:spPr>
          <a:xfrm>
            <a:off x="5842387" y="4274413"/>
            <a:ext cx="2172378" cy="400093"/>
          </a:xfrm>
          <a:prstGeom prst="line">
            <a:avLst/>
          </a:prstGeom>
          <a:ln>
            <a:solidFill>
              <a:srgbClr val="FEF4E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Obraz 21" descr="Obraz zawierający szkic, kreskówka, wieszak, ilustracja&#10;&#10;Opis wygenerowany automatycznie">
            <a:extLst>
              <a:ext uri="{FF2B5EF4-FFF2-40B4-BE49-F238E27FC236}">
                <a16:creationId xmlns:a16="http://schemas.microsoft.com/office/drawing/2014/main" id="{D5D181BD-BB6D-24A7-3204-A23116DE6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746" y="4357009"/>
            <a:ext cx="949282" cy="949282"/>
          </a:xfrm>
          <a:prstGeom prst="rect">
            <a:avLst/>
          </a:prstGeom>
        </p:spPr>
      </p:pic>
      <p:pic>
        <p:nvPicPr>
          <p:cNvPr id="3" name="Grafika 2">
            <a:extLst>
              <a:ext uri="{FF2B5EF4-FFF2-40B4-BE49-F238E27FC236}">
                <a16:creationId xmlns:a16="http://schemas.microsoft.com/office/drawing/2014/main" id="{ACE618BF-8561-9391-E84E-E9319C318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3988" y="5330626"/>
            <a:ext cx="2858678" cy="531847"/>
          </a:xfrm>
          <a:prstGeom prst="rect">
            <a:avLst/>
          </a:prstGeom>
        </p:spPr>
      </p:pic>
      <p:sp>
        <p:nvSpPr>
          <p:cNvPr id="24" name="pole tekstowe 23">
            <a:extLst>
              <a:ext uri="{FF2B5EF4-FFF2-40B4-BE49-F238E27FC236}">
                <a16:creationId xmlns:a16="http://schemas.microsoft.com/office/drawing/2014/main" id="{E88D727C-DC01-C196-2D13-4125BCD203D8}"/>
              </a:ext>
            </a:extLst>
          </p:cNvPr>
          <p:cNvSpPr txBox="1"/>
          <p:nvPr/>
        </p:nvSpPr>
        <p:spPr>
          <a:xfrm>
            <a:off x="1982178" y="3251111"/>
            <a:ext cx="2987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pl-PL" sz="2400" b="1" dirty="0" err="1">
                <a:solidFill>
                  <a:srgbClr val="FEF4E0"/>
                </a:solidFill>
              </a:rPr>
              <a:t>Teacher</a:t>
            </a:r>
            <a:endParaRPr lang="pl-PL" sz="2400" b="1" dirty="0">
              <a:solidFill>
                <a:srgbClr val="FEF4E0"/>
              </a:solidFill>
            </a:endParaRP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EFC235C9-8590-5197-9D0E-B8FFCDB165EA}"/>
              </a:ext>
            </a:extLst>
          </p:cNvPr>
          <p:cNvSpPr txBox="1"/>
          <p:nvPr/>
        </p:nvSpPr>
        <p:spPr>
          <a:xfrm>
            <a:off x="6632537" y="3364244"/>
            <a:ext cx="43402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l-PL" sz="2400" b="1" dirty="0">
                <a:solidFill>
                  <a:srgbClr val="FEF4E0"/>
                </a:solidFill>
              </a:rPr>
              <a:t>Organization of </a:t>
            </a:r>
            <a:r>
              <a:rPr lang="pl-PL" sz="2400" b="1" dirty="0" err="1">
                <a:solidFill>
                  <a:srgbClr val="FEF4E0"/>
                </a:solidFill>
              </a:rPr>
              <a:t>classes</a:t>
            </a:r>
            <a:endParaRPr lang="pl-PL" sz="2000" b="1" dirty="0">
              <a:solidFill>
                <a:srgbClr val="FEF4E0"/>
              </a:solidFill>
            </a:endParaRPr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5947BED1-B679-9E7B-245E-8F701ED8F139}"/>
              </a:ext>
            </a:extLst>
          </p:cNvPr>
          <p:cNvSpPr txBox="1"/>
          <p:nvPr/>
        </p:nvSpPr>
        <p:spPr>
          <a:xfrm>
            <a:off x="2042952" y="5480846"/>
            <a:ext cx="19124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l-PL" sz="2400" b="1" dirty="0">
                <a:solidFill>
                  <a:srgbClr val="FEF4E0"/>
                </a:solidFill>
              </a:rPr>
              <a:t>Student</a:t>
            </a:r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6A8EA742-7AE3-FA35-1F93-12C8373FC412}"/>
              </a:ext>
            </a:extLst>
          </p:cNvPr>
          <p:cNvSpPr txBox="1"/>
          <p:nvPr/>
        </p:nvSpPr>
        <p:spPr>
          <a:xfrm>
            <a:off x="7751265" y="5474736"/>
            <a:ext cx="20258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l-PL" sz="2400" b="1" dirty="0" err="1">
                <a:solidFill>
                  <a:srgbClr val="FEF4E0"/>
                </a:solidFill>
              </a:rPr>
              <a:t>Parent</a:t>
            </a:r>
            <a:endParaRPr lang="pl-PL" sz="2400" b="1" dirty="0">
              <a:solidFill>
                <a:srgbClr val="FEF4E0"/>
              </a:solidFill>
            </a:endParaRPr>
          </a:p>
        </p:txBody>
      </p:sp>
      <p:pic>
        <p:nvPicPr>
          <p:cNvPr id="28" name="Obraz 27" descr="Obraz zawierający Czcionka, symbol, logo, Grafika&#10;&#10;Opis wygenerowany automatycznie">
            <a:extLst>
              <a:ext uri="{FF2B5EF4-FFF2-40B4-BE49-F238E27FC236}">
                <a16:creationId xmlns:a16="http://schemas.microsoft.com/office/drawing/2014/main" id="{B6844530-6A29-22E2-34C0-EB8C9B512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088" y="1730931"/>
            <a:ext cx="1586232" cy="1586232"/>
          </a:xfrm>
          <a:prstGeom prst="rect">
            <a:avLst/>
          </a:prstGeom>
        </p:spPr>
      </p:pic>
      <p:pic>
        <p:nvPicPr>
          <p:cNvPr id="29" name="Obraz 28" descr="Obraz zawierający krąg, symbol, Czcionka, tekst&#10;&#10;Opis wygenerowany automatycznie">
            <a:extLst>
              <a:ext uri="{FF2B5EF4-FFF2-40B4-BE49-F238E27FC236}">
                <a16:creationId xmlns:a16="http://schemas.microsoft.com/office/drawing/2014/main" id="{6752F10A-9130-2F2F-A1B0-E234A970CD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771" y="1792788"/>
            <a:ext cx="1750780" cy="1750780"/>
          </a:xfrm>
          <a:prstGeom prst="rect">
            <a:avLst/>
          </a:prstGeom>
        </p:spPr>
      </p:pic>
      <p:pic>
        <p:nvPicPr>
          <p:cNvPr id="30" name="Obraz 29" descr="Obraz zawierający symbol, design&#10;&#10;Opis wygenerowany automatycznie">
            <a:extLst>
              <a:ext uri="{FF2B5EF4-FFF2-40B4-BE49-F238E27FC236}">
                <a16:creationId xmlns:a16="http://schemas.microsoft.com/office/drawing/2014/main" id="{107E7430-4840-87F2-2DB1-0FE23C74B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1664" y="4042545"/>
            <a:ext cx="1438301" cy="1438301"/>
          </a:xfrm>
          <a:prstGeom prst="rect">
            <a:avLst/>
          </a:prstGeom>
        </p:spPr>
      </p:pic>
      <p:pic>
        <p:nvPicPr>
          <p:cNvPr id="31" name="Obraz 30" descr="Obraz zawierający Czcionka, symbol, Grafika, biały&#10;&#10;Opis wygenerowany automatycznie">
            <a:extLst>
              <a:ext uri="{FF2B5EF4-FFF2-40B4-BE49-F238E27FC236}">
                <a16:creationId xmlns:a16="http://schemas.microsoft.com/office/drawing/2014/main" id="{7EAD5563-9635-389C-9336-C3A4E78B11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2646" y="4174277"/>
            <a:ext cx="1456568" cy="145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76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540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71F014-151A-1E72-DED5-8FE251742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2F9A4D-2431-D6DC-5C40-E97EEE3A8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Technologies</a:t>
            </a:r>
          </a:p>
        </p:txBody>
      </p:sp>
      <p:pic>
        <p:nvPicPr>
          <p:cNvPr id="12" name="Obraz 11" descr="Obraz zawierający zrzut ekranu, czerwony, Grafika, design&#10;&#10;Opis wygenerowany automatycznie">
            <a:extLst>
              <a:ext uri="{FF2B5EF4-FFF2-40B4-BE49-F238E27FC236}">
                <a16:creationId xmlns:a16="http://schemas.microsoft.com/office/drawing/2014/main" id="{BEC7A15B-4E71-5D4D-8D16-6ADA072A7F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480"/>
          <a:stretch/>
        </p:blipFill>
        <p:spPr>
          <a:xfrm>
            <a:off x="5008554" y="2213968"/>
            <a:ext cx="1853418" cy="1325563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1A5C5DF6-0391-9D5B-8A6E-E81D3C534FAD}"/>
              </a:ext>
            </a:extLst>
          </p:cNvPr>
          <p:cNvSpPr txBox="1"/>
          <p:nvPr/>
        </p:nvSpPr>
        <p:spPr>
          <a:xfrm>
            <a:off x="5453400" y="3539531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rgbClr val="FEF4E0"/>
                </a:solidFill>
              </a:rPr>
              <a:t>Ruby</a:t>
            </a:r>
            <a:endParaRPr lang="pl-PL" sz="2800" dirty="0">
              <a:solidFill>
                <a:srgbClr val="FEF4E0"/>
              </a:solidFill>
            </a:endParaRP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AA3D479F-F869-8DB0-97AA-8595456A2040}"/>
              </a:ext>
            </a:extLst>
          </p:cNvPr>
          <p:cNvSpPr txBox="1"/>
          <p:nvPr/>
        </p:nvSpPr>
        <p:spPr>
          <a:xfrm>
            <a:off x="5532747" y="3952280"/>
            <a:ext cx="805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dirty="0">
                <a:solidFill>
                  <a:srgbClr val="FEF4E0"/>
                </a:solidFill>
              </a:rPr>
              <a:t>BACKEND</a:t>
            </a:r>
            <a:endParaRPr lang="pl-PL" sz="1600" dirty="0">
              <a:solidFill>
                <a:srgbClr val="FEF4E0"/>
              </a:solidFill>
            </a:endParaRPr>
          </a:p>
        </p:txBody>
      </p:sp>
      <p:pic>
        <p:nvPicPr>
          <p:cNvPr id="23" name="Obraz 22" descr="Obraz zawierający Grafika, Czcionka, logo, projekt graficzny&#10;&#10;Opis wygenerowany automatycznie">
            <a:extLst>
              <a:ext uri="{FF2B5EF4-FFF2-40B4-BE49-F238E27FC236}">
                <a16:creationId xmlns:a16="http://schemas.microsoft.com/office/drawing/2014/main" id="{24E37B25-BE44-839A-3B26-05D33C130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025" y="1843764"/>
            <a:ext cx="3162775" cy="2108516"/>
          </a:xfrm>
          <a:prstGeom prst="rect">
            <a:avLst/>
          </a:prstGeom>
        </p:spPr>
      </p:pic>
      <p:sp>
        <p:nvSpPr>
          <p:cNvPr id="25" name="pole tekstowe 24">
            <a:extLst>
              <a:ext uri="{FF2B5EF4-FFF2-40B4-BE49-F238E27FC236}">
                <a16:creationId xmlns:a16="http://schemas.microsoft.com/office/drawing/2014/main" id="{F30682EA-2C45-5FCD-220D-2BDEF9DFFE42}"/>
              </a:ext>
            </a:extLst>
          </p:cNvPr>
          <p:cNvSpPr txBox="1"/>
          <p:nvPr/>
        </p:nvSpPr>
        <p:spPr>
          <a:xfrm>
            <a:off x="8678749" y="3552170"/>
            <a:ext cx="2187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rgbClr val="FEF4E0"/>
                </a:solidFill>
              </a:rPr>
              <a:t>RubyOnRails</a:t>
            </a:r>
            <a:endParaRPr lang="pl-PL" sz="2800" dirty="0">
              <a:solidFill>
                <a:srgbClr val="FEF4E0"/>
              </a:solidFill>
            </a:endParaRPr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5746C988-6285-EE21-A5C4-FA3E1B93147A}"/>
              </a:ext>
            </a:extLst>
          </p:cNvPr>
          <p:cNvSpPr txBox="1"/>
          <p:nvPr/>
        </p:nvSpPr>
        <p:spPr>
          <a:xfrm>
            <a:off x="9247234" y="3952280"/>
            <a:ext cx="8867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dirty="0">
                <a:solidFill>
                  <a:srgbClr val="FEF4E0"/>
                </a:solidFill>
              </a:rPr>
              <a:t>FRONTEND</a:t>
            </a:r>
            <a:endParaRPr lang="pl-PL" sz="1600" dirty="0">
              <a:solidFill>
                <a:srgbClr val="FEF4E0"/>
              </a:solidFill>
            </a:endParaRPr>
          </a:p>
        </p:txBody>
      </p:sp>
      <p:pic>
        <p:nvPicPr>
          <p:cNvPr id="2050" name="Picture 2" descr="Download MySQL Logo in SVG Vector or PNG File Format - Logo.wine">
            <a:extLst>
              <a:ext uri="{FF2B5EF4-FFF2-40B4-BE49-F238E27FC236}">
                <a16:creationId xmlns:a16="http://schemas.microsoft.com/office/drawing/2014/main" id="{725A809A-2462-6BB7-4FF1-F5BA59E3B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27" y="1690688"/>
            <a:ext cx="3162775" cy="210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pole tekstowe 27">
            <a:extLst>
              <a:ext uri="{FF2B5EF4-FFF2-40B4-BE49-F238E27FC236}">
                <a16:creationId xmlns:a16="http://schemas.microsoft.com/office/drawing/2014/main" id="{AA5CB258-6373-752A-20D2-FBFD94959910}"/>
              </a:ext>
            </a:extLst>
          </p:cNvPr>
          <p:cNvSpPr txBox="1"/>
          <p:nvPr/>
        </p:nvSpPr>
        <p:spPr>
          <a:xfrm>
            <a:off x="1440308" y="3454910"/>
            <a:ext cx="1277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rgbClr val="FEF4E0"/>
                </a:solidFill>
              </a:rPr>
              <a:t>MySQL</a:t>
            </a:r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33BD1B09-E541-C067-CAAC-37FC4B3E0A95}"/>
              </a:ext>
            </a:extLst>
          </p:cNvPr>
          <p:cNvSpPr txBox="1"/>
          <p:nvPr/>
        </p:nvSpPr>
        <p:spPr>
          <a:xfrm>
            <a:off x="1534533" y="3952280"/>
            <a:ext cx="8418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dirty="0">
                <a:solidFill>
                  <a:srgbClr val="FEF4E0"/>
                </a:solidFill>
              </a:rPr>
              <a:t>DATABASE</a:t>
            </a:r>
            <a:endParaRPr lang="pl-PL" sz="1600" dirty="0">
              <a:solidFill>
                <a:srgbClr val="FEF4E0"/>
              </a:solidFill>
            </a:endParaRPr>
          </a:p>
        </p:txBody>
      </p:sp>
      <p:pic>
        <p:nvPicPr>
          <p:cNvPr id="2056" name="Picture 8" descr="Download Redis Logo in SVG Vector or PNG File Format - Logo.wine">
            <a:extLst>
              <a:ext uri="{FF2B5EF4-FFF2-40B4-BE49-F238E27FC236}">
                <a16:creationId xmlns:a16="http://schemas.microsoft.com/office/drawing/2014/main" id="{B7E1ADBC-8B9F-8F48-096C-BAFB58EE0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96" y="5134255"/>
            <a:ext cx="1949213" cy="129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pole tekstowe 31">
            <a:extLst>
              <a:ext uri="{FF2B5EF4-FFF2-40B4-BE49-F238E27FC236}">
                <a16:creationId xmlns:a16="http://schemas.microsoft.com/office/drawing/2014/main" id="{2B9F0434-DFAE-434B-F5A7-FDBB41B36771}"/>
              </a:ext>
            </a:extLst>
          </p:cNvPr>
          <p:cNvSpPr txBox="1"/>
          <p:nvPr/>
        </p:nvSpPr>
        <p:spPr>
          <a:xfrm>
            <a:off x="1028563" y="6034393"/>
            <a:ext cx="12650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dirty="0">
                <a:solidFill>
                  <a:srgbClr val="FEF4E0"/>
                </a:solidFill>
              </a:rPr>
              <a:t>CACHE MEMORY</a:t>
            </a:r>
            <a:endParaRPr lang="pl-PL" sz="1600" dirty="0">
              <a:solidFill>
                <a:srgbClr val="FEF4E0"/>
              </a:solidFill>
            </a:endParaRPr>
          </a:p>
        </p:txBody>
      </p:sp>
      <p:pic>
        <p:nvPicPr>
          <p:cNvPr id="2064" name="Picture 16" descr="What is Turbo in Ruby on Rails 7 ? | by Vasanthakumar A | Medium |  DevOps.dev">
            <a:extLst>
              <a:ext uri="{FF2B5EF4-FFF2-40B4-BE49-F238E27FC236}">
                <a16:creationId xmlns:a16="http://schemas.microsoft.com/office/drawing/2014/main" id="{B3CBF421-FD2F-DF31-0C83-3BAEB042E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6" t="33391" r="48018" b="31272"/>
          <a:stretch/>
        </p:blipFill>
        <p:spPr bwMode="auto">
          <a:xfrm>
            <a:off x="3983788" y="5642075"/>
            <a:ext cx="1594624" cy="37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pole tekstowe 34">
            <a:extLst>
              <a:ext uri="{FF2B5EF4-FFF2-40B4-BE49-F238E27FC236}">
                <a16:creationId xmlns:a16="http://schemas.microsoft.com/office/drawing/2014/main" id="{17E12A7B-8C5D-ECB6-5D23-DBD60665CF28}"/>
              </a:ext>
            </a:extLst>
          </p:cNvPr>
          <p:cNvSpPr txBox="1"/>
          <p:nvPr/>
        </p:nvSpPr>
        <p:spPr>
          <a:xfrm>
            <a:off x="4383330" y="6100633"/>
            <a:ext cx="26180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dirty="0">
                <a:solidFill>
                  <a:srgbClr val="FEF4E0"/>
                </a:solidFill>
              </a:rPr>
              <a:t>DYNAMIC UPDATE OF PAGE ELEMENTS</a:t>
            </a:r>
            <a:endParaRPr lang="pl-PL" sz="1600" dirty="0">
              <a:solidFill>
                <a:srgbClr val="FEF4E0"/>
              </a:solidFill>
            </a:endParaRPr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CB34425B-B86D-A9BB-4C4D-2D9C3B01E652}"/>
              </a:ext>
            </a:extLst>
          </p:cNvPr>
          <p:cNvSpPr txBox="1"/>
          <p:nvPr/>
        </p:nvSpPr>
        <p:spPr>
          <a:xfrm>
            <a:off x="5670333" y="5687884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FEF4E0"/>
                </a:solidFill>
              </a:rPr>
              <a:t>&amp;</a:t>
            </a:r>
            <a:endParaRPr lang="pl-PL" sz="2800" dirty="0">
              <a:solidFill>
                <a:srgbClr val="FEF4E0"/>
              </a:solidFill>
            </a:endParaRPr>
          </a:p>
        </p:txBody>
      </p:sp>
      <p:pic>
        <p:nvPicPr>
          <p:cNvPr id="2066" name="Picture 18" descr="Hotwire Introduction">
            <a:extLst>
              <a:ext uri="{FF2B5EF4-FFF2-40B4-BE49-F238E27FC236}">
                <a16:creationId xmlns:a16="http://schemas.microsoft.com/office/drawing/2014/main" id="{6B0BFB16-6820-E1F0-DCAD-7759A6A6E6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3" t="42439" r="27691" b="41411"/>
          <a:stretch/>
        </p:blipFill>
        <p:spPr bwMode="auto">
          <a:xfrm>
            <a:off x="6096000" y="5642075"/>
            <a:ext cx="1719708" cy="39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Sidekiq · GitHub">
            <a:extLst>
              <a:ext uri="{FF2B5EF4-FFF2-40B4-BE49-F238E27FC236}">
                <a16:creationId xmlns:a16="http://schemas.microsoft.com/office/drawing/2014/main" id="{5D7373D7-3691-18E0-4C50-A415E32EE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966" y="5046561"/>
            <a:ext cx="922097" cy="92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ole tekstowe 36">
            <a:extLst>
              <a:ext uri="{FF2B5EF4-FFF2-40B4-BE49-F238E27FC236}">
                <a16:creationId xmlns:a16="http://schemas.microsoft.com/office/drawing/2014/main" id="{D12D6178-D3E0-1281-D036-C63D05AE5375}"/>
              </a:ext>
            </a:extLst>
          </p:cNvPr>
          <p:cNvSpPr txBox="1"/>
          <p:nvPr/>
        </p:nvSpPr>
        <p:spPr>
          <a:xfrm>
            <a:off x="8586154" y="6034393"/>
            <a:ext cx="3373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dirty="0">
                <a:solidFill>
                  <a:srgbClr val="FEF4E0"/>
                </a:solidFill>
              </a:rPr>
              <a:t>HANDLING ASYNCHRONOUS BACKGROUND TASKS</a:t>
            </a:r>
            <a:endParaRPr lang="pl-PL" sz="1600" dirty="0">
              <a:solidFill>
                <a:srgbClr val="FEF4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511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7E980F-A663-33E4-6B9E-F1F40ED43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990170A-2C27-6CB2-F170-A096D15AC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12" y="5926431"/>
            <a:ext cx="5908288" cy="1030629"/>
          </a:xfrm>
        </p:spPr>
        <p:txBody>
          <a:bodyPr>
            <a:normAutofit/>
          </a:bodyPr>
          <a:lstStyle/>
          <a:p>
            <a:r>
              <a:rPr lang="pl-PL" sz="2400" dirty="0">
                <a:solidFill>
                  <a:srgbClr val="F78D21"/>
                </a:solidFill>
              </a:rPr>
              <a:t>System Presentation </a:t>
            </a:r>
            <a:br>
              <a:rPr lang="pl-PL" sz="2400" dirty="0">
                <a:solidFill>
                  <a:srgbClr val="F78D21"/>
                </a:solidFill>
              </a:rPr>
            </a:br>
            <a:r>
              <a:rPr lang="pl-PL" sz="1600" dirty="0" err="1">
                <a:solidFill>
                  <a:srgbClr val="F78D21"/>
                </a:solidFill>
              </a:rPr>
              <a:t>Landing</a:t>
            </a:r>
            <a:r>
              <a:rPr lang="pl-PL" sz="1600" dirty="0">
                <a:solidFill>
                  <a:srgbClr val="F78D21"/>
                </a:solidFill>
              </a:rPr>
              <a:t> </a:t>
            </a:r>
            <a:r>
              <a:rPr lang="pl-PL" sz="1600" dirty="0" err="1">
                <a:solidFill>
                  <a:srgbClr val="F78D21"/>
                </a:solidFill>
              </a:rPr>
              <a:t>Page</a:t>
            </a:r>
            <a:endParaRPr lang="pl-PL" sz="2400" dirty="0">
              <a:solidFill>
                <a:srgbClr val="F78D21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9EFE3B-39F4-4DAA-175E-8BDEDC5BED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20"/>
          <a:stretch/>
        </p:blipFill>
        <p:spPr>
          <a:xfrm>
            <a:off x="0" y="119036"/>
            <a:ext cx="12192000" cy="580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34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D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D1F021-1620-0305-3DF7-8B281DC09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F820F8CD-657E-44F3-482B-AF5885C877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0" r="869" b="4831"/>
          <a:stretch/>
        </p:blipFill>
        <p:spPr>
          <a:xfrm>
            <a:off x="-1" y="356119"/>
            <a:ext cx="12192001" cy="5952908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6A221CCB-9055-81E7-91F4-5E5611468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13" y="-4717"/>
            <a:ext cx="5908288" cy="1030629"/>
          </a:xfrm>
        </p:spPr>
        <p:txBody>
          <a:bodyPr>
            <a:normAutofit/>
          </a:bodyPr>
          <a:lstStyle/>
          <a:p>
            <a:r>
              <a:rPr lang="pl-PL" sz="2400" dirty="0">
                <a:solidFill>
                  <a:srgbClr val="F78D21"/>
                </a:solidFill>
              </a:rPr>
              <a:t>System Presentation</a:t>
            </a:r>
            <a:br>
              <a:rPr lang="pl-PL" sz="2400" dirty="0">
                <a:solidFill>
                  <a:srgbClr val="F78D21"/>
                </a:solidFill>
              </a:rPr>
            </a:br>
            <a:r>
              <a:rPr lang="pl-PL" sz="1600" dirty="0">
                <a:solidFill>
                  <a:srgbClr val="F78D21"/>
                </a:solidFill>
              </a:rPr>
              <a:t>Login </a:t>
            </a:r>
            <a:r>
              <a:rPr lang="pl-PL" sz="1600" dirty="0" err="1">
                <a:solidFill>
                  <a:srgbClr val="F78D21"/>
                </a:solidFill>
              </a:rPr>
              <a:t>page</a:t>
            </a:r>
            <a:endParaRPr lang="pl-PL" sz="2400" dirty="0">
              <a:solidFill>
                <a:srgbClr val="F78D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788214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A03B8071221A145962B5680C401DADC" ma:contentTypeVersion="3" ma:contentTypeDescription="Utwórz nowy dokument." ma:contentTypeScope="" ma:versionID="c24394e065f9f97b76e40b1fd79adc10">
  <xsd:schema xmlns:xsd="http://www.w3.org/2001/XMLSchema" xmlns:xs="http://www.w3.org/2001/XMLSchema" xmlns:p="http://schemas.microsoft.com/office/2006/metadata/properties" xmlns:ns2="b6b7ee20-25af-4b5b-a48c-424f885843ea" targetNamespace="http://schemas.microsoft.com/office/2006/metadata/properties" ma:root="true" ma:fieldsID="fc870cf81b942b0ed07585ed64e2d441" ns2:_="">
    <xsd:import namespace="b6b7ee20-25af-4b5b-a48c-424f885843e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7ee20-25af-4b5b-a48c-424f885843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966AE4B-F30D-4D41-A522-CB54F3301F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7BD5B4-5A8E-4676-B1E6-A605C0E3267F}"/>
</file>

<file path=customXml/itemProps3.xml><?xml version="1.0" encoding="utf-8"?>
<ds:datastoreItem xmlns:ds="http://schemas.openxmlformats.org/officeDocument/2006/customXml" ds:itemID="{E5231734-3387-4C9B-B350-DC9E8F2BE5EF}">
  <ds:schemaRefs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  <ds:schemaRef ds:uri="0ad907f7-073b-42c8-b572-3ee1a4873d5f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418</Words>
  <Application>Microsoft Macintosh PowerPoint</Application>
  <PresentationFormat>Panoramiczny</PresentationFormat>
  <Paragraphs>98</Paragraphs>
  <Slides>31</Slides>
  <Notes>0</Notes>
  <HiddenSlides>0</HiddenSlides>
  <MMClips>0</MMClips>
  <ScaleCrop>false</ScaleCrop>
  <HeadingPairs>
    <vt:vector size="8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Osadzone serwery OLE</vt:lpstr>
      </vt:variant>
      <vt:variant>
        <vt:i4>1</vt:i4>
      </vt:variant>
      <vt:variant>
        <vt:lpstr>Tytuły slajdów</vt:lpstr>
      </vt:variant>
      <vt:variant>
        <vt:i4>31</vt:i4>
      </vt:variant>
    </vt:vector>
  </HeadingPairs>
  <TitlesOfParts>
    <vt:vector size="37" baseType="lpstr">
      <vt:lpstr>Aptos</vt:lpstr>
      <vt:lpstr>Aptos Display</vt:lpstr>
      <vt:lpstr>Arial</vt:lpstr>
      <vt:lpstr>Times New Roman</vt:lpstr>
      <vt:lpstr>Motyw pakietu Office</vt:lpstr>
      <vt:lpstr>CorelDRAW.Graphic.9</vt:lpstr>
      <vt:lpstr>Engineering thesis</vt:lpstr>
      <vt:lpstr>Introduction</vt:lpstr>
      <vt:lpstr>Motivations</vt:lpstr>
      <vt:lpstr>Goal of the Engineering Thesis</vt:lpstr>
      <vt:lpstr>Goal of the Engineering Thesis</vt:lpstr>
      <vt:lpstr>Goal of the Engineering Thesis</vt:lpstr>
      <vt:lpstr>Technologies</vt:lpstr>
      <vt:lpstr>System Presentation  Landing Page</vt:lpstr>
      <vt:lpstr>System Presentation Login page</vt:lpstr>
      <vt:lpstr>System Presentation Registration page</vt:lpstr>
      <vt:lpstr>System Presentation Emails sent during registration/password recovery</vt:lpstr>
      <vt:lpstr>System Presentation Teacher’s account dashboard</vt:lpstr>
      <vt:lpstr>System Presentation List of students assigned to the teacher</vt:lpstr>
      <vt:lpstr>Prezentacja programu PowerPoint</vt:lpstr>
      <vt:lpstr>System Presentation Emails sent after adding a new student to the system</vt:lpstr>
      <vt:lpstr>System Presentation Completing the detailed student information</vt:lpstr>
      <vt:lpstr>System Presentation Teacher's class schedule</vt:lpstr>
      <vt:lpstr>System Presentation Scheduling new classes</vt:lpstr>
      <vt:lpstr>System Presentation Email sent after scheduling new classes</vt:lpstr>
      <vt:lpstr>System Presentation Teacher’s calendar</vt:lpstr>
      <vt:lpstr>System Presentation Class panel (teacher’s perspective)</vt:lpstr>
      <vt:lpstr>System Presentation Planning class topics</vt:lpstr>
      <vt:lpstr>System Presentation Attaching educational materials (teacher’s perspective)</vt:lpstr>
      <vt:lpstr>System Presentation Chat</vt:lpstr>
      <vt:lpstr>System Presentation Student’s account dashboard</vt:lpstr>
      <vt:lpstr>System Presentation Student's calendar</vt:lpstr>
      <vt:lpstr>System Presentation Student's class schedule</vt:lpstr>
      <vt:lpstr>System Presentation Class panel (student’s perspective)</vt:lpstr>
      <vt:lpstr>System Presentation Attaching educational materials (student’s perspective))</vt:lpstr>
      <vt:lpstr>System Presentation Account data edit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Bartosz Szarłowicz</dc:creator>
  <cp:lastModifiedBy>Bartosz Szarłowicz</cp:lastModifiedBy>
  <cp:revision>41</cp:revision>
  <dcterms:created xsi:type="dcterms:W3CDTF">2024-11-25T20:53:45Z</dcterms:created>
  <dcterms:modified xsi:type="dcterms:W3CDTF">2025-04-09T07:23:44Z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0x010100AA03B8071221A145962B5680C401DADC</vt:lpwstr>
  </property>
</Properties>
</file>